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9" r:id="rId2"/>
    <p:sldId id="260" r:id="rId3"/>
    <p:sldId id="262" r:id="rId4"/>
    <p:sldId id="272" r:id="rId5"/>
    <p:sldId id="287" r:id="rId6"/>
    <p:sldId id="282" r:id="rId7"/>
    <p:sldId id="288" r:id="rId8"/>
    <p:sldId id="348" r:id="rId9"/>
    <p:sldId id="265" r:id="rId10"/>
    <p:sldId id="300" r:id="rId11"/>
    <p:sldId id="299" r:id="rId12"/>
    <p:sldId id="271" r:id="rId13"/>
    <p:sldId id="275" r:id="rId14"/>
    <p:sldId id="283" r:id="rId15"/>
    <p:sldId id="277" r:id="rId16"/>
    <p:sldId id="278" r:id="rId17"/>
    <p:sldId id="284" r:id="rId18"/>
    <p:sldId id="349" r:id="rId19"/>
    <p:sldId id="350"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B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29" autoAdjust="0"/>
    <p:restoredTop sz="84698" autoAdjust="0"/>
  </p:normalViewPr>
  <p:slideViewPr>
    <p:cSldViewPr snapToGrid="0" snapToObjects="1">
      <p:cViewPr varScale="1">
        <p:scale>
          <a:sx n="97" d="100"/>
          <a:sy n="97" d="100"/>
        </p:scale>
        <p:origin x="600" y="72"/>
      </p:cViewPr>
      <p:guideLst>
        <p:guide orient="horz" pos="2160"/>
        <p:guide pos="3782"/>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860" b="0" i="0" u="none" strike="noStrike" kern="1200" spc="0" baseline="0">
              <a:solidFill>
                <a:schemeClr val="bg2"/>
              </a:solidFill>
              <a:latin typeface="+mn-lt"/>
              <a:ea typeface="+mn-ea"/>
              <a:cs typeface="+mn-cs"/>
            </a:defRPr>
          </a:pPr>
          <a:endParaRPr lang="zh-CN"/>
        </a:p>
      </c:txPr>
    </c:title>
    <c:autoTitleDeleted val="0"/>
    <c:plotArea>
      <c:layout>
        <c:manualLayout>
          <c:layoutTarget val="inner"/>
          <c:xMode val="edge"/>
          <c:yMode val="edge"/>
          <c:x val="9.3154663660246398E-2"/>
          <c:y val="0.185536696184083"/>
          <c:w val="0.88809387962155395"/>
          <c:h val="0.55623985568854295"/>
        </c:manualLayout>
      </c:layout>
      <c:barChart>
        <c:barDir val="col"/>
        <c:grouping val="clustered"/>
        <c:varyColors val="0"/>
        <c:ser>
          <c:idx val="1"/>
          <c:order val="0"/>
          <c:tx>
            <c:strRef>
              <c:f>Sheet1!$C$1</c:f>
              <c:strCache>
                <c:ptCount val="1"/>
                <c:pt idx="0">
                  <c:v>平均响应时长</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11月</c:v>
                </c:pt>
                <c:pt idx="1">
                  <c:v>12月</c:v>
                </c:pt>
                <c:pt idx="2">
                  <c:v>1月</c:v>
                </c:pt>
                <c:pt idx="3">
                  <c:v>2月</c:v>
                </c:pt>
                <c:pt idx="4">
                  <c:v>3月</c:v>
                </c:pt>
              </c:strCache>
            </c:strRef>
          </c:cat>
          <c:val>
            <c:numRef>
              <c:f>Sheet1!$C$2:$C$6</c:f>
              <c:numCache>
                <c:formatCode>General</c:formatCode>
                <c:ptCount val="5"/>
                <c:pt idx="0">
                  <c:v>22.71</c:v>
                </c:pt>
                <c:pt idx="1">
                  <c:v>18.59</c:v>
                </c:pt>
                <c:pt idx="2">
                  <c:v>15.86</c:v>
                </c:pt>
                <c:pt idx="3">
                  <c:v>14.73</c:v>
                </c:pt>
                <c:pt idx="4">
                  <c:v>9.91</c:v>
                </c:pt>
              </c:numCache>
            </c:numRef>
          </c:val>
          <c:extLst>
            <c:ext xmlns:c16="http://schemas.microsoft.com/office/drawing/2014/chart" uri="{C3380CC4-5D6E-409C-BE32-E72D297353CC}">
              <c16:uniqueId val="{00000000-5F81-4E14-B278-D3FA03F153EF}"/>
            </c:ext>
          </c:extLst>
        </c:ser>
        <c:dLbls>
          <c:showLegendKey val="0"/>
          <c:showVal val="0"/>
          <c:showCatName val="0"/>
          <c:showSerName val="0"/>
          <c:showPercent val="0"/>
          <c:showBubbleSize val="0"/>
        </c:dLbls>
        <c:gapWidth val="219"/>
        <c:overlap val="-27"/>
        <c:axId val="765286784"/>
        <c:axId val="765288096"/>
      </c:barChart>
      <c:catAx>
        <c:axId val="765286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765288096"/>
        <c:crosses val="autoZero"/>
        <c:auto val="1"/>
        <c:lblAlgn val="ctr"/>
        <c:lblOffset val="100"/>
        <c:noMultiLvlLbl val="0"/>
      </c:catAx>
      <c:valAx>
        <c:axId val="765288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cs"/>
              </a:defRPr>
            </a:pPr>
            <a:endParaRPr lang="zh-CN"/>
          </a:p>
        </c:txPr>
        <c:crossAx val="765286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dirty="0">
                <a:solidFill>
                  <a:schemeClr val="bg1"/>
                </a:solidFill>
              </a:rPr>
              <a:t>销售额</a:t>
            </a:r>
          </a:p>
        </c:rich>
      </c:tx>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602539189014099"/>
          <c:y val="0.12397010921632499"/>
          <c:w val="0.84640497473765997"/>
          <c:h val="0.67491856677524398"/>
        </c:manualLayout>
      </c:layout>
      <c:barChart>
        <c:barDir val="col"/>
        <c:grouping val="clustered"/>
        <c:varyColors val="0"/>
        <c:ser>
          <c:idx val="0"/>
          <c:order val="0"/>
          <c:tx>
            <c:strRef>
              <c:f>Sheet1!$B$1</c:f>
              <c:strCache>
                <c:ptCount val="1"/>
                <c:pt idx="0">
                  <c:v>销售额</c:v>
                </c:pt>
              </c:strCache>
            </c:strRef>
          </c:tx>
          <c:spPr>
            <a:solidFill>
              <a:schemeClr val="accent2">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Sheet1!$B$2:$B$10</c:f>
              <c:numCache>
                <c:formatCode>General</c:formatCode>
                <c:ptCount val="9"/>
                <c:pt idx="0">
                  <c:v>106946.2</c:v>
                </c:pt>
                <c:pt idx="1">
                  <c:v>90905.600000000006</c:v>
                </c:pt>
                <c:pt idx="2">
                  <c:v>535988</c:v>
                </c:pt>
                <c:pt idx="3">
                  <c:v>861718.4</c:v>
                </c:pt>
                <c:pt idx="4">
                  <c:v>597404.5</c:v>
                </c:pt>
                <c:pt idx="5">
                  <c:v>1005588.1</c:v>
                </c:pt>
                <c:pt idx="6">
                  <c:v>562564</c:v>
                </c:pt>
                <c:pt idx="7">
                  <c:v>570164.80000000005</c:v>
                </c:pt>
                <c:pt idx="8">
                  <c:v>442005.3</c:v>
                </c:pt>
              </c:numCache>
            </c:numRef>
          </c:val>
          <c:extLst>
            <c:ext xmlns:c16="http://schemas.microsoft.com/office/drawing/2014/chart" uri="{C3380CC4-5D6E-409C-BE32-E72D297353CC}">
              <c16:uniqueId val="{00000000-7D2F-4F00-B345-D77DE739DFED}"/>
            </c:ext>
          </c:extLst>
        </c:ser>
        <c:ser>
          <c:idx val="1"/>
          <c:order val="1"/>
          <c:tx>
            <c:strRef>
              <c:f>Sheet1!$C$1</c:f>
              <c:strCache>
                <c:ptCount val="1"/>
                <c:pt idx="0">
                  <c:v>月人均销售额</c:v>
                </c:pt>
              </c:strCache>
            </c:strRef>
          </c:tx>
          <c:spPr>
            <a:solidFill>
              <a:schemeClr val="accent2">
                <a:tint val="77000"/>
              </a:schemeClr>
            </a:solidFill>
            <a:ln>
              <a:noFill/>
            </a:ln>
            <a:effectLst/>
          </c:spPr>
          <c:invertIfNegative val="0"/>
          <c:dLbls>
            <c:delete val="1"/>
          </c:dLbls>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Sheet1!$C$2:$C$10</c:f>
              <c:numCache>
                <c:formatCode>General</c:formatCode>
                <c:ptCount val="9"/>
                <c:pt idx="0">
                  <c:v>97721.975000000006</c:v>
                </c:pt>
                <c:pt idx="1">
                  <c:v>136556.82999999999</c:v>
                </c:pt>
                <c:pt idx="2">
                  <c:v>446097</c:v>
                </c:pt>
                <c:pt idx="3">
                  <c:v>467915.09</c:v>
                </c:pt>
                <c:pt idx="4">
                  <c:v>512444</c:v>
                </c:pt>
                <c:pt idx="5">
                  <c:v>848882.61</c:v>
                </c:pt>
                <c:pt idx="6">
                  <c:v>545460.46</c:v>
                </c:pt>
                <c:pt idx="7">
                  <c:v>67889.03</c:v>
                </c:pt>
                <c:pt idx="8">
                  <c:v>268261</c:v>
                </c:pt>
              </c:numCache>
            </c:numRef>
          </c:val>
          <c:extLst>
            <c:ext xmlns:c16="http://schemas.microsoft.com/office/drawing/2014/chart" uri="{C3380CC4-5D6E-409C-BE32-E72D297353CC}">
              <c16:uniqueId val="{00000001-7D2F-4F00-B345-D77DE739DFED}"/>
            </c:ext>
          </c:extLst>
        </c:ser>
        <c:dLbls>
          <c:showLegendKey val="0"/>
          <c:showVal val="1"/>
          <c:showCatName val="0"/>
          <c:showSerName val="0"/>
          <c:showPercent val="0"/>
          <c:showBubbleSize val="0"/>
        </c:dLbls>
        <c:gapWidth val="219"/>
        <c:axId val="684608645"/>
        <c:axId val="107466542"/>
      </c:barChart>
      <c:catAx>
        <c:axId val="68460864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07466542"/>
        <c:crosses val="autoZero"/>
        <c:auto val="1"/>
        <c:lblAlgn val="ctr"/>
        <c:lblOffset val="100"/>
        <c:noMultiLvlLbl val="0"/>
      </c:catAx>
      <c:valAx>
        <c:axId val="107466542"/>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solidFill>
                <a:latin typeface="+mn-lt"/>
                <a:ea typeface="+mn-ea"/>
                <a:cs typeface="+mn-cs"/>
              </a:defRPr>
            </a:pPr>
            <a:endParaRPr lang="zh-CN"/>
          </a:p>
        </c:txPr>
        <c:crossAx val="684608645"/>
        <c:crosses val="autoZero"/>
        <c:crossBetween val="between"/>
      </c:valAx>
      <c:spPr>
        <a:noFill/>
        <a:ln>
          <a:noFill/>
        </a:ln>
        <a:effectLst/>
      </c:spPr>
    </c:plotArea>
    <c:legend>
      <c:legendPos val="r"/>
      <c:layout>
        <c:manualLayout>
          <c:xMode val="edge"/>
          <c:yMode val="edge"/>
          <c:x val="0.83256605954219898"/>
          <c:y val="0.19436018948085601"/>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平均响应时长</c:v>
                </c:pt>
              </c:strCache>
            </c:strRef>
          </c:tx>
          <c:spPr>
            <a:ln w="28575" cap="rnd">
              <a:solidFill>
                <a:schemeClr val="accent1"/>
              </a:solidFill>
              <a:round/>
            </a:ln>
            <a:effectLst/>
          </c:spPr>
          <c:marker>
            <c:symbol val="none"/>
          </c:marker>
          <c:errBars>
            <c:errDir val="y"/>
            <c:errBarType val="both"/>
            <c:errValType val="percentage"/>
            <c:noEndCap val="0"/>
            <c:val val="5"/>
            <c:spPr>
              <a:noFill/>
              <a:ln w="9525" cap="flat" cmpd="sng" algn="ctr">
                <a:solidFill>
                  <a:schemeClr val="tx1">
                    <a:lumMod val="65000"/>
                    <a:lumOff val="35000"/>
                  </a:schemeClr>
                </a:solidFill>
                <a:round/>
              </a:ln>
              <a:effectLst/>
            </c:spPr>
          </c:errBars>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Sheet1!$B$2:$B$10</c:f>
              <c:numCache>
                <c:formatCode>General</c:formatCode>
                <c:ptCount val="9"/>
                <c:pt idx="0">
                  <c:v>28.18</c:v>
                </c:pt>
                <c:pt idx="1">
                  <c:v>14.23</c:v>
                </c:pt>
                <c:pt idx="2">
                  <c:v>9.58</c:v>
                </c:pt>
                <c:pt idx="3">
                  <c:v>9.1999999999999993</c:v>
                </c:pt>
                <c:pt idx="4">
                  <c:v>7.92</c:v>
                </c:pt>
                <c:pt idx="5">
                  <c:v>6.9</c:v>
                </c:pt>
                <c:pt idx="6">
                  <c:v>5.29</c:v>
                </c:pt>
                <c:pt idx="7">
                  <c:v>5.75</c:v>
                </c:pt>
                <c:pt idx="8">
                  <c:v>5.53</c:v>
                </c:pt>
              </c:numCache>
            </c:numRef>
          </c:val>
          <c:smooth val="0"/>
          <c:extLst>
            <c:ext xmlns:c16="http://schemas.microsoft.com/office/drawing/2014/chart" uri="{C3380CC4-5D6E-409C-BE32-E72D297353CC}">
              <c16:uniqueId val="{00000000-0DB8-48CC-9708-A5303F0CBF82}"/>
            </c:ext>
          </c:extLst>
        </c:ser>
        <c:ser>
          <c:idx val="1"/>
          <c:order val="1"/>
          <c:tx>
            <c:strRef>
              <c:f>Sheet1!$C$1</c:f>
              <c:strCache>
                <c:ptCount val="1"/>
                <c:pt idx="0">
                  <c:v>30秒应答率</c:v>
                </c:pt>
              </c:strCache>
            </c:strRef>
          </c:tx>
          <c:spPr>
            <a:ln w="28575" cap="rnd">
              <a:solidFill>
                <a:schemeClr val="accent2"/>
              </a:solidFill>
              <a:round/>
            </a:ln>
            <a:effectLst/>
          </c:spPr>
          <c:marker>
            <c:symbol val="none"/>
          </c:marker>
          <c:errBars>
            <c:errDir val="y"/>
            <c:errBarType val="both"/>
            <c:errValType val="percentage"/>
            <c:noEndCap val="0"/>
            <c:val val="5"/>
            <c:spPr>
              <a:noFill/>
              <a:ln w="9525" cap="flat" cmpd="sng" algn="ctr">
                <a:solidFill>
                  <a:schemeClr val="tx1">
                    <a:lumMod val="65000"/>
                    <a:lumOff val="35000"/>
                  </a:schemeClr>
                </a:solidFill>
                <a:round/>
              </a:ln>
              <a:effectLst/>
            </c:spPr>
          </c:errBars>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Sheet1!$C$2:$C$10</c:f>
              <c:numCache>
                <c:formatCode>General</c:formatCode>
                <c:ptCount val="9"/>
                <c:pt idx="0">
                  <c:v>78.099999999999994</c:v>
                </c:pt>
                <c:pt idx="1">
                  <c:v>95.7</c:v>
                </c:pt>
                <c:pt idx="2">
                  <c:v>96.9</c:v>
                </c:pt>
                <c:pt idx="3">
                  <c:v>97.2</c:v>
                </c:pt>
                <c:pt idx="4">
                  <c:v>96.9</c:v>
                </c:pt>
                <c:pt idx="5">
                  <c:v>98</c:v>
                </c:pt>
                <c:pt idx="6">
                  <c:v>99.2</c:v>
                </c:pt>
                <c:pt idx="7">
                  <c:v>99.3</c:v>
                </c:pt>
                <c:pt idx="8">
                  <c:v>99.6</c:v>
                </c:pt>
              </c:numCache>
            </c:numRef>
          </c:val>
          <c:smooth val="0"/>
          <c:extLst>
            <c:ext xmlns:c16="http://schemas.microsoft.com/office/drawing/2014/chart" uri="{C3380CC4-5D6E-409C-BE32-E72D297353CC}">
              <c16:uniqueId val="{00000001-0DB8-48CC-9708-A5303F0CBF82}"/>
            </c:ext>
          </c:extLst>
        </c:ser>
        <c:ser>
          <c:idx val="2"/>
          <c:order val="2"/>
          <c:tx>
            <c:strRef>
              <c:f>Sheet1!$D$1</c:f>
              <c:strCache>
                <c:ptCount val="1"/>
                <c:pt idx="0">
                  <c:v>店铺平均响应时长</c:v>
                </c:pt>
              </c:strCache>
            </c:strRef>
          </c:tx>
          <c:spPr>
            <a:ln w="28575" cap="rnd">
              <a:solidFill>
                <a:schemeClr val="accent3"/>
              </a:solidFill>
              <a:round/>
            </a:ln>
            <a:effectLst/>
          </c:spPr>
          <c:marker>
            <c:symbol val="none"/>
          </c:marker>
          <c:errBars>
            <c:errDir val="y"/>
            <c:errBarType val="both"/>
            <c:errValType val="percentage"/>
            <c:noEndCap val="0"/>
            <c:val val="5"/>
            <c:spPr>
              <a:noFill/>
              <a:ln w="9525" cap="flat" cmpd="sng" algn="ctr">
                <a:solidFill>
                  <a:schemeClr val="tx1">
                    <a:lumMod val="65000"/>
                    <a:lumOff val="35000"/>
                  </a:schemeClr>
                </a:solidFill>
                <a:round/>
              </a:ln>
              <a:effectLst/>
            </c:spPr>
          </c:errBars>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Sheet1!$D$2:$D$10</c:f>
              <c:numCache>
                <c:formatCode>General</c:formatCode>
                <c:ptCount val="9"/>
                <c:pt idx="0">
                  <c:v>34.92</c:v>
                </c:pt>
                <c:pt idx="1">
                  <c:v>27.78</c:v>
                </c:pt>
                <c:pt idx="2">
                  <c:v>17.95</c:v>
                </c:pt>
                <c:pt idx="3">
                  <c:v>14.9</c:v>
                </c:pt>
                <c:pt idx="4">
                  <c:v>12.76</c:v>
                </c:pt>
                <c:pt idx="5">
                  <c:v>10.72</c:v>
                </c:pt>
                <c:pt idx="6">
                  <c:v>9.5399999999999991</c:v>
                </c:pt>
                <c:pt idx="7">
                  <c:v>9.11</c:v>
                </c:pt>
                <c:pt idx="8">
                  <c:v>8.0399999999999991</c:v>
                </c:pt>
              </c:numCache>
            </c:numRef>
          </c:val>
          <c:smooth val="0"/>
          <c:extLst>
            <c:ext xmlns:c16="http://schemas.microsoft.com/office/drawing/2014/chart" uri="{C3380CC4-5D6E-409C-BE32-E72D297353CC}">
              <c16:uniqueId val="{00000002-0DB8-48CC-9708-A5303F0CBF82}"/>
            </c:ext>
          </c:extLst>
        </c:ser>
        <c:ser>
          <c:idx val="3"/>
          <c:order val="3"/>
          <c:tx>
            <c:strRef>
              <c:f>Sheet1!$E$1</c:f>
              <c:strCache>
                <c:ptCount val="1"/>
                <c:pt idx="0">
                  <c:v>平均30秒应答率</c:v>
                </c:pt>
              </c:strCache>
            </c:strRef>
          </c:tx>
          <c:spPr>
            <a:ln w="28575" cap="rnd">
              <a:solidFill>
                <a:schemeClr val="accent2">
                  <a:lumMod val="40000"/>
                  <a:lumOff val="60000"/>
                </a:schemeClr>
              </a:solidFill>
              <a:round/>
            </a:ln>
            <a:effectLst/>
          </c:spPr>
          <c:marker>
            <c:symbol val="none"/>
          </c:marker>
          <c:cat>
            <c:strRef>
              <c:f>Sheet1!$A$2:$A$10</c:f>
              <c:strCache>
                <c:ptCount val="9"/>
                <c:pt idx="0">
                  <c:v>1月</c:v>
                </c:pt>
                <c:pt idx="1">
                  <c:v>2月</c:v>
                </c:pt>
                <c:pt idx="2">
                  <c:v>3月</c:v>
                </c:pt>
                <c:pt idx="3">
                  <c:v>4月</c:v>
                </c:pt>
                <c:pt idx="4">
                  <c:v>5月</c:v>
                </c:pt>
                <c:pt idx="5">
                  <c:v>6月</c:v>
                </c:pt>
                <c:pt idx="6">
                  <c:v>7月</c:v>
                </c:pt>
                <c:pt idx="7">
                  <c:v>8月</c:v>
                </c:pt>
                <c:pt idx="8">
                  <c:v>9月</c:v>
                </c:pt>
              </c:strCache>
            </c:strRef>
          </c:cat>
          <c:val>
            <c:numRef>
              <c:f>Sheet1!$E$2:$E$10</c:f>
              <c:numCache>
                <c:formatCode>General</c:formatCode>
                <c:ptCount val="9"/>
                <c:pt idx="0">
                  <c:v>77.5</c:v>
                </c:pt>
                <c:pt idx="1">
                  <c:v>87.5</c:v>
                </c:pt>
                <c:pt idx="2">
                  <c:v>91.7</c:v>
                </c:pt>
                <c:pt idx="3">
                  <c:v>93.1</c:v>
                </c:pt>
                <c:pt idx="4">
                  <c:v>94.1</c:v>
                </c:pt>
                <c:pt idx="5">
                  <c:v>94.9</c:v>
                </c:pt>
                <c:pt idx="6">
                  <c:v>97.3</c:v>
                </c:pt>
                <c:pt idx="7">
                  <c:v>97.1</c:v>
                </c:pt>
                <c:pt idx="8">
                  <c:v>95.19</c:v>
                </c:pt>
              </c:numCache>
            </c:numRef>
          </c:val>
          <c:smooth val="0"/>
          <c:extLst>
            <c:ext xmlns:c16="http://schemas.microsoft.com/office/drawing/2014/chart" uri="{C3380CC4-5D6E-409C-BE32-E72D297353CC}">
              <c16:uniqueId val="{00000003-0DB8-48CC-9708-A5303F0CBF82}"/>
            </c:ext>
          </c:extLst>
        </c:ser>
        <c:dLbls>
          <c:showLegendKey val="0"/>
          <c:showVal val="0"/>
          <c:showCatName val="0"/>
          <c:showSerName val="0"/>
          <c:showPercent val="0"/>
          <c:showBubbleSize val="0"/>
        </c:dLbls>
        <c:smooth val="0"/>
        <c:axId val="748194672"/>
        <c:axId val="748185520"/>
      </c:lineChart>
      <c:catAx>
        <c:axId val="748194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748185520"/>
        <c:crosses val="autoZero"/>
        <c:auto val="1"/>
        <c:lblAlgn val="ctr"/>
        <c:lblOffset val="100"/>
        <c:noMultiLvlLbl val="0"/>
      </c:catAx>
      <c:valAx>
        <c:axId val="748185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748194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spPr>
            <a:ln w="12700">
              <a:solidFill>
                <a:srgbClr val="F3F3F3"/>
              </a:solidFill>
            </a:ln>
          </c:spPr>
          <c:dPt>
            <c:idx val="0"/>
            <c:bubble3D val="0"/>
            <c:spPr>
              <a:solidFill>
                <a:schemeClr val="accent1"/>
              </a:solidFill>
              <a:ln w="12700">
                <a:solidFill>
                  <a:srgbClr val="F3F3F3"/>
                </a:solidFill>
              </a:ln>
              <a:effectLst/>
            </c:spPr>
            <c:extLst>
              <c:ext xmlns:c16="http://schemas.microsoft.com/office/drawing/2014/chart" uri="{C3380CC4-5D6E-409C-BE32-E72D297353CC}">
                <c16:uniqueId val="{00000001-0618-48EA-97E2-1AAE714CDA48}"/>
              </c:ext>
            </c:extLst>
          </c:dPt>
          <c:dPt>
            <c:idx val="1"/>
            <c:bubble3D val="0"/>
            <c:spPr>
              <a:solidFill>
                <a:schemeClr val="bg1">
                  <a:lumMod val="85000"/>
                </a:schemeClr>
              </a:solidFill>
              <a:ln w="12700">
                <a:solidFill>
                  <a:srgbClr val="F3F3F3"/>
                </a:solidFill>
              </a:ln>
              <a:effectLst/>
            </c:spPr>
            <c:extLst>
              <c:ext xmlns:c16="http://schemas.microsoft.com/office/drawing/2014/chart" uri="{C3380CC4-5D6E-409C-BE32-E72D297353CC}">
                <c16:uniqueId val="{00000003-0618-48EA-97E2-1AAE714CDA48}"/>
              </c:ext>
            </c:extLst>
          </c:dPt>
          <c:dPt>
            <c:idx val="2"/>
            <c:bubble3D val="0"/>
            <c:spPr>
              <a:solidFill>
                <a:schemeClr val="bg1">
                  <a:lumMod val="75000"/>
                </a:schemeClr>
              </a:solidFill>
              <a:ln w="12700">
                <a:solidFill>
                  <a:srgbClr val="F3F3F3"/>
                </a:solidFill>
              </a:ln>
              <a:effectLst/>
            </c:spPr>
            <c:extLst>
              <c:ext xmlns:c16="http://schemas.microsoft.com/office/drawing/2014/chart" uri="{C3380CC4-5D6E-409C-BE32-E72D297353CC}">
                <c16:uniqueId val="{00000005-0618-48EA-97E2-1AAE714CDA48}"/>
              </c:ext>
            </c:extLst>
          </c:dPt>
          <c:dPt>
            <c:idx val="3"/>
            <c:bubble3D val="0"/>
            <c:spPr>
              <a:solidFill>
                <a:schemeClr val="bg1">
                  <a:lumMod val="65000"/>
                </a:schemeClr>
              </a:solidFill>
              <a:ln w="12700">
                <a:solidFill>
                  <a:srgbClr val="F3F3F3"/>
                </a:solidFill>
              </a:ln>
              <a:effectLst/>
            </c:spPr>
            <c:extLst>
              <c:ext xmlns:c16="http://schemas.microsoft.com/office/drawing/2014/chart" uri="{C3380CC4-5D6E-409C-BE32-E72D297353CC}">
                <c16:uniqueId val="{00000007-0618-48EA-97E2-1AAE714CDA48}"/>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50</c:v>
                </c:pt>
                <c:pt idx="1">
                  <c:v>25</c:v>
                </c:pt>
                <c:pt idx="2">
                  <c:v>12.5</c:v>
                </c:pt>
                <c:pt idx="3">
                  <c:v>12.5</c:v>
                </c:pt>
              </c:numCache>
            </c:numRef>
          </c:val>
          <c:extLst>
            <c:ext xmlns:c16="http://schemas.microsoft.com/office/drawing/2014/chart" uri="{C3380CC4-5D6E-409C-BE32-E72D297353CC}">
              <c16:uniqueId val="{00000008-0618-48EA-97E2-1AAE714CDA48}"/>
            </c:ext>
          </c:extLst>
        </c:ser>
        <c:dLbls>
          <c:showLegendKey val="0"/>
          <c:showVal val="0"/>
          <c:showCatName val="0"/>
          <c:showSerName val="0"/>
          <c:showPercent val="0"/>
          <c:showBubbleSize val="0"/>
          <c:showLeaderLines val="1"/>
        </c:dLbls>
        <c:firstSliceAng val="90"/>
      </c:pieChart>
      <c:spPr>
        <a:noFill/>
        <a:ln>
          <a:noFill/>
        </a:ln>
        <a:effectLst/>
      </c:spPr>
    </c:plotArea>
    <c:plotVisOnly val="1"/>
    <c:dispBlanksAs val="zero"/>
    <c:showDLblsOverMax val="0"/>
  </c:chart>
  <c:spPr>
    <a:noFill/>
    <a:ln w="0">
      <a:noFill/>
    </a:ln>
    <a:effectLst/>
  </c:spPr>
  <c:txPr>
    <a:bodyPr/>
    <a:lstStyle/>
    <a:p>
      <a:pPr>
        <a:defRPr lang="zh-CN">
          <a:latin typeface="+mn-lt"/>
          <a:ea typeface="+mn-ea"/>
          <a:cs typeface="+mn-ea"/>
          <a:sym typeface="+mn-lt"/>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5371860" y="13974925"/>
            <a:ext cx="966254" cy="230832"/>
          </a:xfrm>
          <a:prstGeom prst="rect">
            <a:avLst/>
          </a:prstGeom>
        </p:spPr>
        <p:txBody>
          <a:bodyPr wrap="square">
            <a:spAutoFit/>
          </a:bodyPr>
          <a:lstStyle/>
          <a:p>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模板下载：</a:t>
            </a:r>
            <a:r>
              <a:rPr lang="en-US" altLang="zh-CN" sz="100" dirty="0">
                <a:solidFill>
                  <a:prstClr val="white"/>
                </a:solidFill>
                <a:latin typeface="Calibri" panose="020F0502020204030204"/>
              </a:rPr>
              <a:t>www.1ppt.com/moban/          </a:t>
            </a:r>
            <a:r>
              <a:rPr lang="zh-CN" altLang="en-US" sz="100" dirty="0">
                <a:solidFill>
                  <a:prstClr val="white"/>
                </a:solidFill>
                <a:latin typeface="Calibri" panose="020F0502020204030204"/>
              </a:rPr>
              <a:t>行业</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模板：</a:t>
            </a:r>
            <a:r>
              <a:rPr lang="en-US" altLang="zh-CN" sz="100" dirty="0">
                <a:solidFill>
                  <a:prstClr val="white"/>
                </a:solidFill>
                <a:latin typeface="Calibri" panose="020F0502020204030204"/>
              </a:rPr>
              <a:t>www.1ppt.com/hangye/ </a:t>
            </a:r>
          </a:p>
          <a:p>
            <a:r>
              <a:rPr lang="zh-CN" altLang="en-US" sz="100" dirty="0">
                <a:solidFill>
                  <a:prstClr val="white"/>
                </a:solidFill>
                <a:latin typeface="Calibri" panose="020F0502020204030204"/>
              </a:rPr>
              <a:t>节日</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模板：</a:t>
            </a:r>
            <a:r>
              <a:rPr lang="en-US" altLang="zh-CN" sz="100" dirty="0">
                <a:solidFill>
                  <a:prstClr val="white"/>
                </a:solidFill>
                <a:latin typeface="Calibri" panose="020F0502020204030204"/>
              </a:rPr>
              <a:t>www.1ppt.com/jieri/          PPT</a:t>
            </a:r>
            <a:r>
              <a:rPr lang="zh-CN" altLang="en-US" sz="100" dirty="0">
                <a:solidFill>
                  <a:prstClr val="white"/>
                </a:solidFill>
                <a:latin typeface="Calibri" panose="020F0502020204030204"/>
              </a:rPr>
              <a:t>素材：</a:t>
            </a:r>
            <a:r>
              <a:rPr lang="en-US" altLang="zh-CN" sz="100" dirty="0">
                <a:solidFill>
                  <a:prstClr val="white"/>
                </a:solidFill>
                <a:latin typeface="Calibri" panose="020F0502020204030204"/>
              </a:rPr>
              <a:t>www.1ppt.com/sucai/</a:t>
            </a:r>
          </a:p>
          <a:p>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背景图片：</a:t>
            </a:r>
            <a:r>
              <a:rPr lang="en-US" altLang="zh-CN" sz="100" dirty="0">
                <a:solidFill>
                  <a:prstClr val="white"/>
                </a:solidFill>
                <a:latin typeface="Calibri" panose="020F0502020204030204"/>
              </a:rPr>
              <a:t>www.1ppt.com/beijing/        PPT</a:t>
            </a:r>
            <a:r>
              <a:rPr lang="zh-CN" altLang="en-US" sz="100" dirty="0">
                <a:solidFill>
                  <a:prstClr val="white"/>
                </a:solidFill>
                <a:latin typeface="Calibri" panose="020F0502020204030204"/>
              </a:rPr>
              <a:t>图表：</a:t>
            </a:r>
            <a:r>
              <a:rPr lang="en-US" altLang="zh-CN" sz="100" dirty="0">
                <a:solidFill>
                  <a:prstClr val="white"/>
                </a:solidFill>
                <a:latin typeface="Calibri" panose="020F0502020204030204"/>
              </a:rPr>
              <a:t>www.1ppt.com/tubiao/      </a:t>
            </a:r>
          </a:p>
          <a:p>
            <a:r>
              <a:rPr lang="zh-CN" altLang="en-US" sz="100" dirty="0">
                <a:solidFill>
                  <a:prstClr val="white"/>
                </a:solidFill>
                <a:latin typeface="Calibri" panose="020F0502020204030204"/>
              </a:rPr>
              <a:t>精美</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下载：</a:t>
            </a:r>
            <a:r>
              <a:rPr lang="en-US" altLang="zh-CN" sz="100" dirty="0">
                <a:solidFill>
                  <a:prstClr val="white"/>
                </a:solidFill>
                <a:latin typeface="Calibri" panose="020F0502020204030204"/>
              </a:rPr>
              <a:t>www.1ppt.com/xiazai/         PPT</a:t>
            </a:r>
            <a:r>
              <a:rPr lang="zh-CN" altLang="en-US" sz="100" dirty="0">
                <a:solidFill>
                  <a:prstClr val="white"/>
                </a:solidFill>
                <a:latin typeface="Calibri" panose="020F0502020204030204"/>
              </a:rPr>
              <a:t>教程： </a:t>
            </a:r>
            <a:r>
              <a:rPr lang="en-US" altLang="zh-CN" sz="100" dirty="0">
                <a:solidFill>
                  <a:prstClr val="white"/>
                </a:solidFill>
                <a:latin typeface="Calibri" panose="020F0502020204030204"/>
              </a:rPr>
              <a:t>www.1ppt.com/powerpoint/      </a:t>
            </a:r>
          </a:p>
          <a:p>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课件：</a:t>
            </a:r>
            <a:r>
              <a:rPr lang="en-US" altLang="zh-CN" sz="100" dirty="0">
                <a:solidFill>
                  <a:prstClr val="white"/>
                </a:solidFill>
                <a:latin typeface="Calibri" panose="020F0502020204030204"/>
              </a:rPr>
              <a:t>www.1ppt.com/kejian/             </a:t>
            </a:r>
            <a:r>
              <a:rPr lang="zh-CN" altLang="en-US" sz="100" dirty="0">
                <a:solidFill>
                  <a:prstClr val="white"/>
                </a:solidFill>
                <a:latin typeface="Calibri" panose="020F0502020204030204"/>
              </a:rPr>
              <a:t>字体下载：</a:t>
            </a:r>
            <a:r>
              <a:rPr lang="en-US" altLang="zh-CN" sz="100" dirty="0">
                <a:solidFill>
                  <a:prstClr val="white"/>
                </a:solidFill>
                <a:latin typeface="Calibri" panose="020F0502020204030204"/>
              </a:rPr>
              <a:t>www.1ppt.com/ziti/</a:t>
            </a:r>
          </a:p>
          <a:p>
            <a:r>
              <a:rPr lang="zh-CN" altLang="en-US" sz="100" dirty="0">
                <a:solidFill>
                  <a:prstClr val="white"/>
                </a:solidFill>
                <a:latin typeface="Calibri" panose="020F0502020204030204"/>
              </a:rPr>
              <a:t>工作总结</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a:t>
            </a:r>
            <a:r>
              <a:rPr lang="en-US" altLang="zh-CN" sz="100" dirty="0">
                <a:solidFill>
                  <a:prstClr val="white"/>
                </a:solidFill>
                <a:latin typeface="Calibri" panose="020F0502020204030204"/>
              </a:rPr>
              <a:t>www.1ppt.com/xiazai/zongjie/ </a:t>
            </a:r>
            <a:r>
              <a:rPr lang="zh-CN" altLang="en-US" sz="100" dirty="0">
                <a:solidFill>
                  <a:prstClr val="white"/>
                </a:solidFill>
                <a:latin typeface="Calibri" panose="020F0502020204030204"/>
              </a:rPr>
              <a:t>工作计划：</a:t>
            </a:r>
            <a:r>
              <a:rPr lang="en-US" altLang="zh-CN" sz="100" dirty="0">
                <a:solidFill>
                  <a:prstClr val="white"/>
                </a:solidFill>
                <a:latin typeface="Calibri" panose="020F0502020204030204"/>
              </a:rPr>
              <a:t>www.1ppt.com/xiazai/jihua/</a:t>
            </a:r>
          </a:p>
          <a:p>
            <a:r>
              <a:rPr lang="zh-CN" altLang="en-US" sz="100" dirty="0">
                <a:solidFill>
                  <a:prstClr val="white"/>
                </a:solidFill>
                <a:latin typeface="Calibri" panose="020F0502020204030204"/>
              </a:rPr>
              <a:t>商务</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模板：</a:t>
            </a:r>
            <a:r>
              <a:rPr lang="en-US" altLang="zh-CN" sz="100" dirty="0">
                <a:solidFill>
                  <a:prstClr val="white"/>
                </a:solidFill>
                <a:latin typeface="Calibri" panose="020F0502020204030204"/>
              </a:rPr>
              <a:t>www.1ppt.com/moban/shangwu/  </a:t>
            </a:r>
            <a:r>
              <a:rPr lang="zh-CN" altLang="en-US" sz="100" dirty="0">
                <a:solidFill>
                  <a:prstClr val="white"/>
                </a:solidFill>
                <a:latin typeface="Calibri" panose="020F0502020204030204"/>
              </a:rPr>
              <a:t>个人简历</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a:t>
            </a:r>
            <a:r>
              <a:rPr lang="en-US" altLang="zh-CN" sz="100" dirty="0">
                <a:solidFill>
                  <a:prstClr val="white"/>
                </a:solidFill>
                <a:latin typeface="Calibri" panose="020F0502020204030204"/>
              </a:rPr>
              <a:t>www.1ppt.com/xiazai/jianli/  </a:t>
            </a:r>
          </a:p>
          <a:p>
            <a:r>
              <a:rPr lang="zh-CN" altLang="en-US" sz="100" dirty="0">
                <a:solidFill>
                  <a:prstClr val="white"/>
                </a:solidFill>
                <a:latin typeface="Calibri" panose="020F0502020204030204"/>
              </a:rPr>
              <a:t>毕业答辩</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a:t>
            </a:r>
            <a:r>
              <a:rPr lang="en-US" altLang="zh-CN" sz="100" dirty="0">
                <a:solidFill>
                  <a:prstClr val="white"/>
                </a:solidFill>
                <a:latin typeface="Calibri" panose="020F0502020204030204"/>
              </a:rPr>
              <a:t>www.1ppt.com/xiazai/dabian/  </a:t>
            </a:r>
            <a:r>
              <a:rPr lang="zh-CN" altLang="en-US" sz="100" dirty="0">
                <a:solidFill>
                  <a:prstClr val="white"/>
                </a:solidFill>
                <a:latin typeface="Calibri" panose="020F0502020204030204"/>
              </a:rPr>
              <a:t>工作汇报</a:t>
            </a:r>
            <a:r>
              <a:rPr lang="en-US" altLang="zh-CN" sz="100" dirty="0">
                <a:solidFill>
                  <a:prstClr val="white"/>
                </a:solidFill>
                <a:latin typeface="Calibri" panose="020F0502020204030204"/>
              </a:rPr>
              <a:t>PPT</a:t>
            </a:r>
            <a:r>
              <a:rPr lang="zh-CN" altLang="en-US" sz="100" dirty="0">
                <a:solidFill>
                  <a:prstClr val="white"/>
                </a:solidFill>
                <a:latin typeface="Calibri" panose="020F0502020204030204"/>
              </a:rPr>
              <a:t>：</a:t>
            </a:r>
            <a:r>
              <a:rPr lang="en-US" altLang="zh-CN" sz="100" dirty="0">
                <a:solidFill>
                  <a:prstClr val="white"/>
                </a:solidFill>
                <a:latin typeface="Calibri" panose="020F0502020204030204"/>
              </a:rPr>
              <a:t>www.1ppt.com/xiazai/huibao/    </a:t>
            </a:r>
          </a:p>
          <a:p>
            <a:r>
              <a:rPr lang="en-US" altLang="zh-CN" sz="100" dirty="0">
                <a:solidFill>
                  <a:prstClr val="white"/>
                </a:solidFill>
                <a:latin typeface="Calibri" panose="020F0502020204030204"/>
              </a:rPr>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Freeform 363"/>
          <p:cNvSpPr>
            <a:spLocks noEditPoints="1"/>
          </p:cNvSpPr>
          <p:nvPr userDrawn="1"/>
        </p:nvSpPr>
        <p:spPr bwMode="auto">
          <a:xfrm rot="1658487">
            <a:off x="9518397" y="636305"/>
            <a:ext cx="1118591" cy="1114511"/>
          </a:xfrm>
          <a:custGeom>
            <a:avLst/>
            <a:gdLst>
              <a:gd name="T0" fmla="*/ 145 w 274"/>
              <a:gd name="T1" fmla="*/ 262 h 273"/>
              <a:gd name="T2" fmla="*/ 189 w 274"/>
              <a:gd name="T3" fmla="*/ 204 h 273"/>
              <a:gd name="T4" fmla="*/ 263 w 274"/>
              <a:gd name="T5" fmla="*/ 204 h 273"/>
              <a:gd name="T6" fmla="*/ 216 w 274"/>
              <a:gd name="T7" fmla="*/ 217 h 273"/>
              <a:gd name="T8" fmla="*/ 104 w 274"/>
              <a:gd name="T9" fmla="*/ 199 h 273"/>
              <a:gd name="T10" fmla="*/ 55 w 274"/>
              <a:gd name="T11" fmla="*/ 186 h 273"/>
              <a:gd name="T12" fmla="*/ 14 w 274"/>
              <a:gd name="T13" fmla="*/ 168 h 273"/>
              <a:gd name="T14" fmla="*/ 44 w 274"/>
              <a:gd name="T15" fmla="*/ 207 h 273"/>
              <a:gd name="T16" fmla="*/ 45 w 274"/>
              <a:gd name="T17" fmla="*/ 217 h 273"/>
              <a:gd name="T18" fmla="*/ 95 w 274"/>
              <a:gd name="T19" fmla="*/ 254 h 273"/>
              <a:gd name="T20" fmla="*/ 86 w 274"/>
              <a:gd name="T21" fmla="*/ 232 h 273"/>
              <a:gd name="T22" fmla="*/ 114 w 274"/>
              <a:gd name="T23" fmla="*/ 255 h 273"/>
              <a:gd name="T24" fmla="*/ 131 w 274"/>
              <a:gd name="T25" fmla="*/ 196 h 273"/>
              <a:gd name="T26" fmla="*/ 110 w 274"/>
              <a:gd name="T27" fmla="*/ 189 h 273"/>
              <a:gd name="T28" fmla="*/ 132 w 274"/>
              <a:gd name="T29" fmla="*/ 145 h 273"/>
              <a:gd name="T30" fmla="*/ 74 w 274"/>
              <a:gd name="T31" fmla="*/ 145 h 273"/>
              <a:gd name="T32" fmla="*/ 67 w 274"/>
              <a:gd name="T33" fmla="*/ 166 h 273"/>
              <a:gd name="T34" fmla="*/ 205 w 274"/>
              <a:gd name="T35" fmla="*/ 111 h 273"/>
              <a:gd name="T36" fmla="*/ 192 w 274"/>
              <a:gd name="T37" fmla="*/ 159 h 273"/>
              <a:gd name="T38" fmla="*/ 150 w 274"/>
              <a:gd name="T39" fmla="*/ 59 h 273"/>
              <a:gd name="T40" fmla="*/ 114 w 274"/>
              <a:gd name="T41" fmla="*/ 94 h 273"/>
              <a:gd name="T42" fmla="*/ 57 w 274"/>
              <a:gd name="T43" fmla="*/ 42 h 273"/>
              <a:gd name="T44" fmla="*/ 9 w 274"/>
              <a:gd name="T45" fmla="*/ 55 h 273"/>
              <a:gd name="T46" fmla="*/ 178 w 274"/>
              <a:gd name="T47" fmla="*/ 23 h 273"/>
              <a:gd name="T48" fmla="*/ 230 w 274"/>
              <a:gd name="T49" fmla="*/ 57 h 273"/>
              <a:gd name="T50" fmla="*/ 137 w 274"/>
              <a:gd name="T51" fmla="*/ 0 h 273"/>
              <a:gd name="T52" fmla="*/ 271 w 274"/>
              <a:gd name="T53" fmla="*/ 108 h 273"/>
              <a:gd name="T54" fmla="*/ 257 w 274"/>
              <a:gd name="T55" fmla="*/ 189 h 273"/>
              <a:gd name="T56" fmla="*/ 260 w 274"/>
              <a:gd name="T57" fmla="*/ 142 h 273"/>
              <a:gd name="T58" fmla="*/ 238 w 274"/>
              <a:gd name="T59" fmla="*/ 133 h 273"/>
              <a:gd name="T60" fmla="*/ 261 w 274"/>
              <a:gd name="T61" fmla="*/ 105 h 273"/>
              <a:gd name="T62" fmla="*/ 206 w 274"/>
              <a:gd name="T63" fmla="*/ 76 h 273"/>
              <a:gd name="T64" fmla="*/ 206 w 274"/>
              <a:gd name="T65" fmla="*/ 103 h 273"/>
              <a:gd name="T66" fmla="*/ 193 w 274"/>
              <a:gd name="T67" fmla="*/ 82 h 273"/>
              <a:gd name="T68" fmla="*/ 169 w 274"/>
              <a:gd name="T69" fmla="*/ 79 h 273"/>
              <a:gd name="T70" fmla="*/ 189 w 274"/>
              <a:gd name="T71" fmla="*/ 66 h 273"/>
              <a:gd name="T72" fmla="*/ 142 w 274"/>
              <a:gd name="T73" fmla="*/ 13 h 273"/>
              <a:gd name="T74" fmla="*/ 136 w 274"/>
              <a:gd name="T75" fmla="*/ 50 h 273"/>
              <a:gd name="T76" fmla="*/ 127 w 274"/>
              <a:gd name="T77" fmla="*/ 11 h 273"/>
              <a:gd name="T78" fmla="*/ 86 w 274"/>
              <a:gd name="T79" fmla="*/ 71 h 273"/>
              <a:gd name="T80" fmla="*/ 104 w 274"/>
              <a:gd name="T81" fmla="*/ 83 h 273"/>
              <a:gd name="T82" fmla="*/ 76 w 274"/>
              <a:gd name="T83" fmla="*/ 105 h 273"/>
              <a:gd name="T84" fmla="*/ 132 w 274"/>
              <a:gd name="T85" fmla="*/ 130 h 273"/>
              <a:gd name="T86" fmla="*/ 140 w 274"/>
              <a:gd name="T87" fmla="*/ 113 h 273"/>
              <a:gd name="T88" fmla="*/ 146 w 274"/>
              <a:gd name="T89" fmla="*/ 131 h 273"/>
              <a:gd name="T90" fmla="*/ 171 w 274"/>
              <a:gd name="T91" fmla="*/ 140 h 273"/>
              <a:gd name="T92" fmla="*/ 142 w 274"/>
              <a:gd name="T93" fmla="*/ 182 h 273"/>
              <a:gd name="T94" fmla="*/ 193 w 274"/>
              <a:gd name="T95" fmla="*/ 191 h 273"/>
              <a:gd name="T96" fmla="*/ 206 w 274"/>
              <a:gd name="T97" fmla="*/ 170 h 273"/>
              <a:gd name="T98" fmla="*/ 206 w 274"/>
              <a:gd name="T99" fmla="*/ 196 h 273"/>
              <a:gd name="T100" fmla="*/ 209 w 274"/>
              <a:gd name="T101" fmla="*/ 207 h 273"/>
              <a:gd name="T102" fmla="*/ 179 w 274"/>
              <a:gd name="T103" fmla="*/ 249 h 273"/>
              <a:gd name="T104" fmla="*/ 212 w 274"/>
              <a:gd name="T105" fmla="*/ 239 h 273"/>
              <a:gd name="T106" fmla="*/ 219 w 274"/>
              <a:gd name="T107" fmla="*/ 246 h 273"/>
              <a:gd name="T108" fmla="*/ 31 w 274"/>
              <a:gd name="T109" fmla="*/ 222 h 273"/>
              <a:gd name="T110" fmla="*/ 14 w 274"/>
              <a:gd name="T111" fmla="*/ 82 h 273"/>
              <a:gd name="T112" fmla="*/ 11 w 274"/>
              <a:gd name="T113" fmla="*/ 130 h 273"/>
              <a:gd name="T114" fmla="*/ 67 w 274"/>
              <a:gd name="T115" fmla="*/ 103 h 273"/>
              <a:gd name="T116" fmla="*/ 63 w 274"/>
              <a:gd name="T117" fmla="*/ 74 h 273"/>
              <a:gd name="T118" fmla="*/ 72 w 274"/>
              <a:gd name="T119" fmla="*/ 67 h 273"/>
              <a:gd name="T120" fmla="*/ 95 w 274"/>
              <a:gd name="T121" fmla="*/ 19 h 273"/>
              <a:gd name="T122" fmla="*/ 58 w 274"/>
              <a:gd name="T123" fmla="*/ 33 h 273"/>
              <a:gd name="T124" fmla="*/ 109 w 274"/>
              <a:gd name="T125" fmla="*/ 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 h="273">
                <a:moveTo>
                  <a:pt x="146" y="196"/>
                </a:moveTo>
                <a:lnTo>
                  <a:pt x="143" y="196"/>
                </a:lnTo>
                <a:lnTo>
                  <a:pt x="142" y="198"/>
                </a:lnTo>
                <a:lnTo>
                  <a:pt x="142" y="200"/>
                </a:lnTo>
                <a:lnTo>
                  <a:pt x="142" y="258"/>
                </a:lnTo>
                <a:lnTo>
                  <a:pt x="142" y="260"/>
                </a:lnTo>
                <a:lnTo>
                  <a:pt x="145" y="262"/>
                </a:lnTo>
                <a:lnTo>
                  <a:pt x="147" y="262"/>
                </a:lnTo>
                <a:lnTo>
                  <a:pt x="159" y="255"/>
                </a:lnTo>
                <a:lnTo>
                  <a:pt x="169" y="245"/>
                </a:lnTo>
                <a:lnTo>
                  <a:pt x="178" y="234"/>
                </a:lnTo>
                <a:lnTo>
                  <a:pt x="184" y="219"/>
                </a:lnTo>
                <a:lnTo>
                  <a:pt x="189" y="207"/>
                </a:lnTo>
                <a:lnTo>
                  <a:pt x="189" y="204"/>
                </a:lnTo>
                <a:lnTo>
                  <a:pt x="189" y="203"/>
                </a:lnTo>
                <a:lnTo>
                  <a:pt x="187" y="202"/>
                </a:lnTo>
                <a:lnTo>
                  <a:pt x="168" y="198"/>
                </a:lnTo>
                <a:lnTo>
                  <a:pt x="146" y="196"/>
                </a:lnTo>
                <a:close/>
                <a:moveTo>
                  <a:pt x="242" y="191"/>
                </a:moveTo>
                <a:lnTo>
                  <a:pt x="254" y="195"/>
                </a:lnTo>
                <a:lnTo>
                  <a:pt x="263" y="204"/>
                </a:lnTo>
                <a:lnTo>
                  <a:pt x="267" y="217"/>
                </a:lnTo>
                <a:lnTo>
                  <a:pt x="263" y="230"/>
                </a:lnTo>
                <a:lnTo>
                  <a:pt x="254" y="239"/>
                </a:lnTo>
                <a:lnTo>
                  <a:pt x="242" y="242"/>
                </a:lnTo>
                <a:lnTo>
                  <a:pt x="229" y="239"/>
                </a:lnTo>
                <a:lnTo>
                  <a:pt x="219" y="230"/>
                </a:lnTo>
                <a:lnTo>
                  <a:pt x="216" y="217"/>
                </a:lnTo>
                <a:lnTo>
                  <a:pt x="219" y="204"/>
                </a:lnTo>
                <a:lnTo>
                  <a:pt x="229" y="195"/>
                </a:lnTo>
                <a:lnTo>
                  <a:pt x="242" y="191"/>
                </a:lnTo>
                <a:close/>
                <a:moveTo>
                  <a:pt x="78" y="173"/>
                </a:moveTo>
                <a:lnTo>
                  <a:pt x="91" y="177"/>
                </a:lnTo>
                <a:lnTo>
                  <a:pt x="100" y="186"/>
                </a:lnTo>
                <a:lnTo>
                  <a:pt x="104" y="199"/>
                </a:lnTo>
                <a:lnTo>
                  <a:pt x="100" y="212"/>
                </a:lnTo>
                <a:lnTo>
                  <a:pt x="91" y="222"/>
                </a:lnTo>
                <a:lnTo>
                  <a:pt x="78" y="225"/>
                </a:lnTo>
                <a:lnTo>
                  <a:pt x="65" y="222"/>
                </a:lnTo>
                <a:lnTo>
                  <a:pt x="55" y="212"/>
                </a:lnTo>
                <a:lnTo>
                  <a:pt x="53" y="199"/>
                </a:lnTo>
                <a:lnTo>
                  <a:pt x="55" y="186"/>
                </a:lnTo>
                <a:lnTo>
                  <a:pt x="65" y="177"/>
                </a:lnTo>
                <a:lnTo>
                  <a:pt x="78" y="173"/>
                </a:lnTo>
                <a:close/>
                <a:moveTo>
                  <a:pt x="14" y="142"/>
                </a:moveTo>
                <a:lnTo>
                  <a:pt x="12" y="142"/>
                </a:lnTo>
                <a:lnTo>
                  <a:pt x="11" y="144"/>
                </a:lnTo>
                <a:lnTo>
                  <a:pt x="11" y="145"/>
                </a:lnTo>
                <a:lnTo>
                  <a:pt x="14" y="168"/>
                </a:lnTo>
                <a:lnTo>
                  <a:pt x="22" y="189"/>
                </a:lnTo>
                <a:lnTo>
                  <a:pt x="32" y="208"/>
                </a:lnTo>
                <a:lnTo>
                  <a:pt x="34" y="209"/>
                </a:lnTo>
                <a:lnTo>
                  <a:pt x="36" y="211"/>
                </a:lnTo>
                <a:lnTo>
                  <a:pt x="37" y="209"/>
                </a:lnTo>
                <a:lnTo>
                  <a:pt x="42" y="207"/>
                </a:lnTo>
                <a:lnTo>
                  <a:pt x="44" y="207"/>
                </a:lnTo>
                <a:lnTo>
                  <a:pt x="45" y="207"/>
                </a:lnTo>
                <a:lnTo>
                  <a:pt x="46" y="208"/>
                </a:lnTo>
                <a:lnTo>
                  <a:pt x="48" y="211"/>
                </a:lnTo>
                <a:lnTo>
                  <a:pt x="48" y="212"/>
                </a:lnTo>
                <a:lnTo>
                  <a:pt x="48" y="214"/>
                </a:lnTo>
                <a:lnTo>
                  <a:pt x="46" y="216"/>
                </a:lnTo>
                <a:lnTo>
                  <a:pt x="45" y="217"/>
                </a:lnTo>
                <a:lnTo>
                  <a:pt x="42" y="218"/>
                </a:lnTo>
                <a:lnTo>
                  <a:pt x="42" y="221"/>
                </a:lnTo>
                <a:lnTo>
                  <a:pt x="44" y="222"/>
                </a:lnTo>
                <a:lnTo>
                  <a:pt x="65" y="241"/>
                </a:lnTo>
                <a:lnTo>
                  <a:pt x="91" y="255"/>
                </a:lnTo>
                <a:lnTo>
                  <a:pt x="94" y="255"/>
                </a:lnTo>
                <a:lnTo>
                  <a:pt x="95" y="254"/>
                </a:lnTo>
                <a:lnTo>
                  <a:pt x="96" y="253"/>
                </a:lnTo>
                <a:lnTo>
                  <a:pt x="96" y="251"/>
                </a:lnTo>
                <a:lnTo>
                  <a:pt x="95" y="249"/>
                </a:lnTo>
                <a:lnTo>
                  <a:pt x="91" y="242"/>
                </a:lnTo>
                <a:lnTo>
                  <a:pt x="86" y="235"/>
                </a:lnTo>
                <a:lnTo>
                  <a:pt x="86" y="234"/>
                </a:lnTo>
                <a:lnTo>
                  <a:pt x="86" y="232"/>
                </a:lnTo>
                <a:lnTo>
                  <a:pt x="87" y="231"/>
                </a:lnTo>
                <a:lnTo>
                  <a:pt x="90" y="230"/>
                </a:lnTo>
                <a:lnTo>
                  <a:pt x="91" y="228"/>
                </a:lnTo>
                <a:lnTo>
                  <a:pt x="94" y="230"/>
                </a:lnTo>
                <a:lnTo>
                  <a:pt x="95" y="231"/>
                </a:lnTo>
                <a:lnTo>
                  <a:pt x="104" y="244"/>
                </a:lnTo>
                <a:lnTo>
                  <a:pt x="114" y="255"/>
                </a:lnTo>
                <a:lnTo>
                  <a:pt x="127" y="262"/>
                </a:lnTo>
                <a:lnTo>
                  <a:pt x="129" y="262"/>
                </a:lnTo>
                <a:lnTo>
                  <a:pt x="132" y="260"/>
                </a:lnTo>
                <a:lnTo>
                  <a:pt x="132" y="258"/>
                </a:lnTo>
                <a:lnTo>
                  <a:pt x="132" y="200"/>
                </a:lnTo>
                <a:lnTo>
                  <a:pt x="132" y="198"/>
                </a:lnTo>
                <a:lnTo>
                  <a:pt x="131" y="196"/>
                </a:lnTo>
                <a:lnTo>
                  <a:pt x="128" y="196"/>
                </a:lnTo>
                <a:lnTo>
                  <a:pt x="114" y="198"/>
                </a:lnTo>
                <a:lnTo>
                  <a:pt x="111" y="196"/>
                </a:lnTo>
                <a:lnTo>
                  <a:pt x="110" y="195"/>
                </a:lnTo>
                <a:lnTo>
                  <a:pt x="109" y="194"/>
                </a:lnTo>
                <a:lnTo>
                  <a:pt x="109" y="191"/>
                </a:lnTo>
                <a:lnTo>
                  <a:pt x="110" y="189"/>
                </a:lnTo>
                <a:lnTo>
                  <a:pt x="111" y="189"/>
                </a:lnTo>
                <a:lnTo>
                  <a:pt x="113" y="188"/>
                </a:lnTo>
                <a:lnTo>
                  <a:pt x="128" y="186"/>
                </a:lnTo>
                <a:lnTo>
                  <a:pt x="131" y="186"/>
                </a:lnTo>
                <a:lnTo>
                  <a:pt x="132" y="185"/>
                </a:lnTo>
                <a:lnTo>
                  <a:pt x="132" y="182"/>
                </a:lnTo>
                <a:lnTo>
                  <a:pt x="132" y="145"/>
                </a:lnTo>
                <a:lnTo>
                  <a:pt x="132" y="143"/>
                </a:lnTo>
                <a:lnTo>
                  <a:pt x="131" y="142"/>
                </a:lnTo>
                <a:lnTo>
                  <a:pt x="128" y="142"/>
                </a:lnTo>
                <a:lnTo>
                  <a:pt x="78" y="142"/>
                </a:lnTo>
                <a:lnTo>
                  <a:pt x="76" y="142"/>
                </a:lnTo>
                <a:lnTo>
                  <a:pt x="74" y="143"/>
                </a:lnTo>
                <a:lnTo>
                  <a:pt x="74" y="145"/>
                </a:lnTo>
                <a:lnTo>
                  <a:pt x="76" y="163"/>
                </a:lnTo>
                <a:lnTo>
                  <a:pt x="74" y="166"/>
                </a:lnTo>
                <a:lnTo>
                  <a:pt x="73" y="167"/>
                </a:lnTo>
                <a:lnTo>
                  <a:pt x="72" y="168"/>
                </a:lnTo>
                <a:lnTo>
                  <a:pt x="69" y="168"/>
                </a:lnTo>
                <a:lnTo>
                  <a:pt x="68" y="167"/>
                </a:lnTo>
                <a:lnTo>
                  <a:pt x="67" y="166"/>
                </a:lnTo>
                <a:lnTo>
                  <a:pt x="65" y="165"/>
                </a:lnTo>
                <a:lnTo>
                  <a:pt x="64" y="145"/>
                </a:lnTo>
                <a:lnTo>
                  <a:pt x="64" y="143"/>
                </a:lnTo>
                <a:lnTo>
                  <a:pt x="63" y="142"/>
                </a:lnTo>
                <a:lnTo>
                  <a:pt x="60" y="142"/>
                </a:lnTo>
                <a:lnTo>
                  <a:pt x="14" y="142"/>
                </a:lnTo>
                <a:close/>
                <a:moveTo>
                  <a:pt x="205" y="111"/>
                </a:moveTo>
                <a:lnTo>
                  <a:pt x="217" y="115"/>
                </a:lnTo>
                <a:lnTo>
                  <a:pt x="226" y="124"/>
                </a:lnTo>
                <a:lnTo>
                  <a:pt x="230" y="136"/>
                </a:lnTo>
                <a:lnTo>
                  <a:pt x="226" y="149"/>
                </a:lnTo>
                <a:lnTo>
                  <a:pt x="217" y="159"/>
                </a:lnTo>
                <a:lnTo>
                  <a:pt x="205" y="162"/>
                </a:lnTo>
                <a:lnTo>
                  <a:pt x="192" y="159"/>
                </a:lnTo>
                <a:lnTo>
                  <a:pt x="183" y="149"/>
                </a:lnTo>
                <a:lnTo>
                  <a:pt x="179" y="136"/>
                </a:lnTo>
                <a:lnTo>
                  <a:pt x="183" y="124"/>
                </a:lnTo>
                <a:lnTo>
                  <a:pt x="192" y="115"/>
                </a:lnTo>
                <a:lnTo>
                  <a:pt x="205" y="111"/>
                </a:lnTo>
                <a:close/>
                <a:moveTo>
                  <a:pt x="137" y="56"/>
                </a:moveTo>
                <a:lnTo>
                  <a:pt x="150" y="59"/>
                </a:lnTo>
                <a:lnTo>
                  <a:pt x="159" y="69"/>
                </a:lnTo>
                <a:lnTo>
                  <a:pt x="163" y="82"/>
                </a:lnTo>
                <a:lnTo>
                  <a:pt x="159" y="94"/>
                </a:lnTo>
                <a:lnTo>
                  <a:pt x="150" y="103"/>
                </a:lnTo>
                <a:lnTo>
                  <a:pt x="137" y="107"/>
                </a:lnTo>
                <a:lnTo>
                  <a:pt x="124" y="103"/>
                </a:lnTo>
                <a:lnTo>
                  <a:pt x="114" y="94"/>
                </a:lnTo>
                <a:lnTo>
                  <a:pt x="111" y="82"/>
                </a:lnTo>
                <a:lnTo>
                  <a:pt x="114" y="69"/>
                </a:lnTo>
                <a:lnTo>
                  <a:pt x="124" y="59"/>
                </a:lnTo>
                <a:lnTo>
                  <a:pt x="137" y="56"/>
                </a:lnTo>
                <a:close/>
                <a:moveTo>
                  <a:pt x="35" y="29"/>
                </a:moveTo>
                <a:lnTo>
                  <a:pt x="48" y="33"/>
                </a:lnTo>
                <a:lnTo>
                  <a:pt x="57" y="42"/>
                </a:lnTo>
                <a:lnTo>
                  <a:pt x="60" y="55"/>
                </a:lnTo>
                <a:lnTo>
                  <a:pt x="57" y="67"/>
                </a:lnTo>
                <a:lnTo>
                  <a:pt x="48" y="76"/>
                </a:lnTo>
                <a:lnTo>
                  <a:pt x="35" y="80"/>
                </a:lnTo>
                <a:lnTo>
                  <a:pt x="22" y="76"/>
                </a:lnTo>
                <a:lnTo>
                  <a:pt x="13" y="67"/>
                </a:lnTo>
                <a:lnTo>
                  <a:pt x="9" y="55"/>
                </a:lnTo>
                <a:lnTo>
                  <a:pt x="13" y="42"/>
                </a:lnTo>
                <a:lnTo>
                  <a:pt x="22" y="33"/>
                </a:lnTo>
                <a:lnTo>
                  <a:pt x="35" y="29"/>
                </a:lnTo>
                <a:close/>
                <a:moveTo>
                  <a:pt x="182" y="18"/>
                </a:moveTo>
                <a:lnTo>
                  <a:pt x="179" y="19"/>
                </a:lnTo>
                <a:lnTo>
                  <a:pt x="178" y="20"/>
                </a:lnTo>
                <a:lnTo>
                  <a:pt x="178" y="23"/>
                </a:lnTo>
                <a:lnTo>
                  <a:pt x="179" y="24"/>
                </a:lnTo>
                <a:lnTo>
                  <a:pt x="191" y="43"/>
                </a:lnTo>
                <a:lnTo>
                  <a:pt x="200" y="65"/>
                </a:lnTo>
                <a:lnTo>
                  <a:pt x="201" y="66"/>
                </a:lnTo>
                <a:lnTo>
                  <a:pt x="202" y="67"/>
                </a:lnTo>
                <a:lnTo>
                  <a:pt x="205" y="67"/>
                </a:lnTo>
                <a:lnTo>
                  <a:pt x="230" y="57"/>
                </a:lnTo>
                <a:lnTo>
                  <a:pt x="232" y="55"/>
                </a:lnTo>
                <a:lnTo>
                  <a:pt x="232" y="53"/>
                </a:lnTo>
                <a:lnTo>
                  <a:pt x="230" y="51"/>
                </a:lnTo>
                <a:lnTo>
                  <a:pt x="209" y="32"/>
                </a:lnTo>
                <a:lnTo>
                  <a:pt x="183" y="18"/>
                </a:lnTo>
                <a:lnTo>
                  <a:pt x="182" y="18"/>
                </a:lnTo>
                <a:close/>
                <a:moveTo>
                  <a:pt x="137" y="0"/>
                </a:moveTo>
                <a:lnTo>
                  <a:pt x="164" y="2"/>
                </a:lnTo>
                <a:lnTo>
                  <a:pt x="189" y="10"/>
                </a:lnTo>
                <a:lnTo>
                  <a:pt x="212" y="23"/>
                </a:lnTo>
                <a:lnTo>
                  <a:pt x="233" y="39"/>
                </a:lnTo>
                <a:lnTo>
                  <a:pt x="249" y="59"/>
                </a:lnTo>
                <a:lnTo>
                  <a:pt x="262" y="83"/>
                </a:lnTo>
                <a:lnTo>
                  <a:pt x="271" y="108"/>
                </a:lnTo>
                <a:lnTo>
                  <a:pt x="274" y="136"/>
                </a:lnTo>
                <a:lnTo>
                  <a:pt x="271" y="163"/>
                </a:lnTo>
                <a:lnTo>
                  <a:pt x="263" y="188"/>
                </a:lnTo>
                <a:lnTo>
                  <a:pt x="263" y="189"/>
                </a:lnTo>
                <a:lnTo>
                  <a:pt x="262" y="190"/>
                </a:lnTo>
                <a:lnTo>
                  <a:pt x="260" y="190"/>
                </a:lnTo>
                <a:lnTo>
                  <a:pt x="257" y="189"/>
                </a:lnTo>
                <a:lnTo>
                  <a:pt x="254" y="186"/>
                </a:lnTo>
                <a:lnTo>
                  <a:pt x="254" y="184"/>
                </a:lnTo>
                <a:lnTo>
                  <a:pt x="261" y="166"/>
                </a:lnTo>
                <a:lnTo>
                  <a:pt x="263" y="145"/>
                </a:lnTo>
                <a:lnTo>
                  <a:pt x="263" y="144"/>
                </a:lnTo>
                <a:lnTo>
                  <a:pt x="262" y="142"/>
                </a:lnTo>
                <a:lnTo>
                  <a:pt x="260" y="142"/>
                </a:lnTo>
                <a:lnTo>
                  <a:pt x="240" y="142"/>
                </a:lnTo>
                <a:lnTo>
                  <a:pt x="239" y="142"/>
                </a:lnTo>
                <a:lnTo>
                  <a:pt x="238" y="140"/>
                </a:lnTo>
                <a:lnTo>
                  <a:pt x="237" y="139"/>
                </a:lnTo>
                <a:lnTo>
                  <a:pt x="237" y="136"/>
                </a:lnTo>
                <a:lnTo>
                  <a:pt x="237" y="135"/>
                </a:lnTo>
                <a:lnTo>
                  <a:pt x="238" y="133"/>
                </a:lnTo>
                <a:lnTo>
                  <a:pt x="239" y="133"/>
                </a:lnTo>
                <a:lnTo>
                  <a:pt x="240" y="131"/>
                </a:lnTo>
                <a:lnTo>
                  <a:pt x="260" y="131"/>
                </a:lnTo>
                <a:lnTo>
                  <a:pt x="262" y="131"/>
                </a:lnTo>
                <a:lnTo>
                  <a:pt x="263" y="130"/>
                </a:lnTo>
                <a:lnTo>
                  <a:pt x="263" y="127"/>
                </a:lnTo>
                <a:lnTo>
                  <a:pt x="261" y="105"/>
                </a:lnTo>
                <a:lnTo>
                  <a:pt x="253" y="84"/>
                </a:lnTo>
                <a:lnTo>
                  <a:pt x="242" y="65"/>
                </a:lnTo>
                <a:lnTo>
                  <a:pt x="240" y="64"/>
                </a:lnTo>
                <a:lnTo>
                  <a:pt x="239" y="64"/>
                </a:lnTo>
                <a:lnTo>
                  <a:pt x="237" y="64"/>
                </a:lnTo>
                <a:lnTo>
                  <a:pt x="223" y="71"/>
                </a:lnTo>
                <a:lnTo>
                  <a:pt x="206" y="76"/>
                </a:lnTo>
                <a:lnTo>
                  <a:pt x="205" y="78"/>
                </a:lnTo>
                <a:lnTo>
                  <a:pt x="203" y="79"/>
                </a:lnTo>
                <a:lnTo>
                  <a:pt x="203" y="82"/>
                </a:lnTo>
                <a:lnTo>
                  <a:pt x="206" y="90"/>
                </a:lnTo>
                <a:lnTo>
                  <a:pt x="207" y="101"/>
                </a:lnTo>
                <a:lnTo>
                  <a:pt x="207" y="102"/>
                </a:lnTo>
                <a:lnTo>
                  <a:pt x="206" y="103"/>
                </a:lnTo>
                <a:lnTo>
                  <a:pt x="205" y="105"/>
                </a:lnTo>
                <a:lnTo>
                  <a:pt x="203" y="105"/>
                </a:lnTo>
                <a:lnTo>
                  <a:pt x="201" y="105"/>
                </a:lnTo>
                <a:lnTo>
                  <a:pt x="198" y="103"/>
                </a:lnTo>
                <a:lnTo>
                  <a:pt x="198" y="102"/>
                </a:lnTo>
                <a:lnTo>
                  <a:pt x="194" y="84"/>
                </a:lnTo>
                <a:lnTo>
                  <a:pt x="193" y="82"/>
                </a:lnTo>
                <a:lnTo>
                  <a:pt x="192" y="82"/>
                </a:lnTo>
                <a:lnTo>
                  <a:pt x="191" y="82"/>
                </a:lnTo>
                <a:lnTo>
                  <a:pt x="173" y="84"/>
                </a:lnTo>
                <a:lnTo>
                  <a:pt x="171" y="84"/>
                </a:lnTo>
                <a:lnTo>
                  <a:pt x="170" y="83"/>
                </a:lnTo>
                <a:lnTo>
                  <a:pt x="169" y="82"/>
                </a:lnTo>
                <a:lnTo>
                  <a:pt x="169" y="79"/>
                </a:lnTo>
                <a:lnTo>
                  <a:pt x="169" y="78"/>
                </a:lnTo>
                <a:lnTo>
                  <a:pt x="170" y="75"/>
                </a:lnTo>
                <a:lnTo>
                  <a:pt x="171" y="74"/>
                </a:lnTo>
                <a:lnTo>
                  <a:pt x="187" y="71"/>
                </a:lnTo>
                <a:lnTo>
                  <a:pt x="189" y="71"/>
                </a:lnTo>
                <a:lnTo>
                  <a:pt x="189" y="69"/>
                </a:lnTo>
                <a:lnTo>
                  <a:pt x="189" y="66"/>
                </a:lnTo>
                <a:lnTo>
                  <a:pt x="184" y="53"/>
                </a:lnTo>
                <a:lnTo>
                  <a:pt x="178" y="41"/>
                </a:lnTo>
                <a:lnTo>
                  <a:pt x="169" y="28"/>
                </a:lnTo>
                <a:lnTo>
                  <a:pt x="159" y="18"/>
                </a:lnTo>
                <a:lnTo>
                  <a:pt x="147" y="11"/>
                </a:lnTo>
                <a:lnTo>
                  <a:pt x="145" y="11"/>
                </a:lnTo>
                <a:lnTo>
                  <a:pt x="142" y="13"/>
                </a:lnTo>
                <a:lnTo>
                  <a:pt x="142" y="15"/>
                </a:lnTo>
                <a:lnTo>
                  <a:pt x="142" y="46"/>
                </a:lnTo>
                <a:lnTo>
                  <a:pt x="142" y="47"/>
                </a:lnTo>
                <a:lnTo>
                  <a:pt x="141" y="48"/>
                </a:lnTo>
                <a:lnTo>
                  <a:pt x="140" y="50"/>
                </a:lnTo>
                <a:lnTo>
                  <a:pt x="137" y="50"/>
                </a:lnTo>
                <a:lnTo>
                  <a:pt x="136" y="50"/>
                </a:lnTo>
                <a:lnTo>
                  <a:pt x="133" y="48"/>
                </a:lnTo>
                <a:lnTo>
                  <a:pt x="133" y="47"/>
                </a:lnTo>
                <a:lnTo>
                  <a:pt x="132" y="46"/>
                </a:lnTo>
                <a:lnTo>
                  <a:pt x="132" y="15"/>
                </a:lnTo>
                <a:lnTo>
                  <a:pt x="132" y="13"/>
                </a:lnTo>
                <a:lnTo>
                  <a:pt x="129" y="11"/>
                </a:lnTo>
                <a:lnTo>
                  <a:pt x="127" y="11"/>
                </a:lnTo>
                <a:lnTo>
                  <a:pt x="115" y="18"/>
                </a:lnTo>
                <a:lnTo>
                  <a:pt x="105" y="28"/>
                </a:lnTo>
                <a:lnTo>
                  <a:pt x="96" y="41"/>
                </a:lnTo>
                <a:lnTo>
                  <a:pt x="90" y="53"/>
                </a:lnTo>
                <a:lnTo>
                  <a:pt x="85" y="66"/>
                </a:lnTo>
                <a:lnTo>
                  <a:pt x="85" y="69"/>
                </a:lnTo>
                <a:lnTo>
                  <a:pt x="86" y="71"/>
                </a:lnTo>
                <a:lnTo>
                  <a:pt x="87" y="71"/>
                </a:lnTo>
                <a:lnTo>
                  <a:pt x="101" y="74"/>
                </a:lnTo>
                <a:lnTo>
                  <a:pt x="104" y="75"/>
                </a:lnTo>
                <a:lnTo>
                  <a:pt x="104" y="78"/>
                </a:lnTo>
                <a:lnTo>
                  <a:pt x="105" y="79"/>
                </a:lnTo>
                <a:lnTo>
                  <a:pt x="104" y="82"/>
                </a:lnTo>
                <a:lnTo>
                  <a:pt x="104" y="83"/>
                </a:lnTo>
                <a:lnTo>
                  <a:pt x="101" y="84"/>
                </a:lnTo>
                <a:lnTo>
                  <a:pt x="100" y="84"/>
                </a:lnTo>
                <a:lnTo>
                  <a:pt x="85" y="82"/>
                </a:lnTo>
                <a:lnTo>
                  <a:pt x="82" y="82"/>
                </a:lnTo>
                <a:lnTo>
                  <a:pt x="81" y="82"/>
                </a:lnTo>
                <a:lnTo>
                  <a:pt x="80" y="84"/>
                </a:lnTo>
                <a:lnTo>
                  <a:pt x="76" y="105"/>
                </a:lnTo>
                <a:lnTo>
                  <a:pt x="74" y="127"/>
                </a:lnTo>
                <a:lnTo>
                  <a:pt x="74" y="130"/>
                </a:lnTo>
                <a:lnTo>
                  <a:pt x="76" y="131"/>
                </a:lnTo>
                <a:lnTo>
                  <a:pt x="78" y="131"/>
                </a:lnTo>
                <a:lnTo>
                  <a:pt x="128" y="131"/>
                </a:lnTo>
                <a:lnTo>
                  <a:pt x="131" y="131"/>
                </a:lnTo>
                <a:lnTo>
                  <a:pt x="132" y="130"/>
                </a:lnTo>
                <a:lnTo>
                  <a:pt x="132" y="127"/>
                </a:lnTo>
                <a:lnTo>
                  <a:pt x="132" y="117"/>
                </a:lnTo>
                <a:lnTo>
                  <a:pt x="133" y="116"/>
                </a:lnTo>
                <a:lnTo>
                  <a:pt x="133" y="115"/>
                </a:lnTo>
                <a:lnTo>
                  <a:pt x="136" y="113"/>
                </a:lnTo>
                <a:lnTo>
                  <a:pt x="137" y="113"/>
                </a:lnTo>
                <a:lnTo>
                  <a:pt x="140" y="113"/>
                </a:lnTo>
                <a:lnTo>
                  <a:pt x="141" y="115"/>
                </a:lnTo>
                <a:lnTo>
                  <a:pt x="142" y="116"/>
                </a:lnTo>
                <a:lnTo>
                  <a:pt x="142" y="117"/>
                </a:lnTo>
                <a:lnTo>
                  <a:pt x="142" y="127"/>
                </a:lnTo>
                <a:lnTo>
                  <a:pt x="142" y="130"/>
                </a:lnTo>
                <a:lnTo>
                  <a:pt x="143" y="131"/>
                </a:lnTo>
                <a:lnTo>
                  <a:pt x="146" y="131"/>
                </a:lnTo>
                <a:lnTo>
                  <a:pt x="169" y="131"/>
                </a:lnTo>
                <a:lnTo>
                  <a:pt x="170" y="133"/>
                </a:lnTo>
                <a:lnTo>
                  <a:pt x="171" y="133"/>
                </a:lnTo>
                <a:lnTo>
                  <a:pt x="173" y="135"/>
                </a:lnTo>
                <a:lnTo>
                  <a:pt x="173" y="136"/>
                </a:lnTo>
                <a:lnTo>
                  <a:pt x="173" y="139"/>
                </a:lnTo>
                <a:lnTo>
                  <a:pt x="171" y="140"/>
                </a:lnTo>
                <a:lnTo>
                  <a:pt x="170" y="142"/>
                </a:lnTo>
                <a:lnTo>
                  <a:pt x="169" y="142"/>
                </a:lnTo>
                <a:lnTo>
                  <a:pt x="146" y="142"/>
                </a:lnTo>
                <a:lnTo>
                  <a:pt x="143" y="142"/>
                </a:lnTo>
                <a:lnTo>
                  <a:pt x="142" y="143"/>
                </a:lnTo>
                <a:lnTo>
                  <a:pt x="142" y="145"/>
                </a:lnTo>
                <a:lnTo>
                  <a:pt x="142" y="182"/>
                </a:lnTo>
                <a:lnTo>
                  <a:pt x="142" y="185"/>
                </a:lnTo>
                <a:lnTo>
                  <a:pt x="143" y="186"/>
                </a:lnTo>
                <a:lnTo>
                  <a:pt x="146" y="186"/>
                </a:lnTo>
                <a:lnTo>
                  <a:pt x="169" y="189"/>
                </a:lnTo>
                <a:lnTo>
                  <a:pt x="191" y="193"/>
                </a:lnTo>
                <a:lnTo>
                  <a:pt x="192" y="193"/>
                </a:lnTo>
                <a:lnTo>
                  <a:pt x="193" y="191"/>
                </a:lnTo>
                <a:lnTo>
                  <a:pt x="194" y="189"/>
                </a:lnTo>
                <a:lnTo>
                  <a:pt x="198" y="172"/>
                </a:lnTo>
                <a:lnTo>
                  <a:pt x="198" y="170"/>
                </a:lnTo>
                <a:lnTo>
                  <a:pt x="201" y="170"/>
                </a:lnTo>
                <a:lnTo>
                  <a:pt x="202" y="168"/>
                </a:lnTo>
                <a:lnTo>
                  <a:pt x="205" y="170"/>
                </a:lnTo>
                <a:lnTo>
                  <a:pt x="206" y="170"/>
                </a:lnTo>
                <a:lnTo>
                  <a:pt x="207" y="172"/>
                </a:lnTo>
                <a:lnTo>
                  <a:pt x="207" y="173"/>
                </a:lnTo>
                <a:lnTo>
                  <a:pt x="206" y="182"/>
                </a:lnTo>
                <a:lnTo>
                  <a:pt x="203" y="191"/>
                </a:lnTo>
                <a:lnTo>
                  <a:pt x="203" y="194"/>
                </a:lnTo>
                <a:lnTo>
                  <a:pt x="205" y="195"/>
                </a:lnTo>
                <a:lnTo>
                  <a:pt x="206" y="196"/>
                </a:lnTo>
                <a:lnTo>
                  <a:pt x="209" y="198"/>
                </a:lnTo>
                <a:lnTo>
                  <a:pt x="211" y="198"/>
                </a:lnTo>
                <a:lnTo>
                  <a:pt x="212" y="200"/>
                </a:lnTo>
                <a:lnTo>
                  <a:pt x="212" y="202"/>
                </a:lnTo>
                <a:lnTo>
                  <a:pt x="212" y="204"/>
                </a:lnTo>
                <a:lnTo>
                  <a:pt x="211" y="205"/>
                </a:lnTo>
                <a:lnTo>
                  <a:pt x="209" y="207"/>
                </a:lnTo>
                <a:lnTo>
                  <a:pt x="207" y="207"/>
                </a:lnTo>
                <a:lnTo>
                  <a:pt x="205" y="205"/>
                </a:lnTo>
                <a:lnTo>
                  <a:pt x="202" y="205"/>
                </a:lnTo>
                <a:lnTo>
                  <a:pt x="201" y="207"/>
                </a:lnTo>
                <a:lnTo>
                  <a:pt x="200" y="208"/>
                </a:lnTo>
                <a:lnTo>
                  <a:pt x="191" y="230"/>
                </a:lnTo>
                <a:lnTo>
                  <a:pt x="179" y="249"/>
                </a:lnTo>
                <a:lnTo>
                  <a:pt x="178" y="251"/>
                </a:lnTo>
                <a:lnTo>
                  <a:pt x="178" y="253"/>
                </a:lnTo>
                <a:lnTo>
                  <a:pt x="179" y="254"/>
                </a:lnTo>
                <a:lnTo>
                  <a:pt x="182" y="255"/>
                </a:lnTo>
                <a:lnTo>
                  <a:pt x="183" y="255"/>
                </a:lnTo>
                <a:lnTo>
                  <a:pt x="198" y="248"/>
                </a:lnTo>
                <a:lnTo>
                  <a:pt x="212" y="239"/>
                </a:lnTo>
                <a:lnTo>
                  <a:pt x="215" y="237"/>
                </a:lnTo>
                <a:lnTo>
                  <a:pt x="217" y="239"/>
                </a:lnTo>
                <a:lnTo>
                  <a:pt x="219" y="240"/>
                </a:lnTo>
                <a:lnTo>
                  <a:pt x="220" y="241"/>
                </a:lnTo>
                <a:lnTo>
                  <a:pt x="220" y="244"/>
                </a:lnTo>
                <a:lnTo>
                  <a:pt x="220" y="245"/>
                </a:lnTo>
                <a:lnTo>
                  <a:pt x="219" y="246"/>
                </a:lnTo>
                <a:lnTo>
                  <a:pt x="194" y="260"/>
                </a:lnTo>
                <a:lnTo>
                  <a:pt x="166" y="271"/>
                </a:lnTo>
                <a:lnTo>
                  <a:pt x="137" y="273"/>
                </a:lnTo>
                <a:lnTo>
                  <a:pt x="106" y="269"/>
                </a:lnTo>
                <a:lnTo>
                  <a:pt x="77" y="259"/>
                </a:lnTo>
                <a:lnTo>
                  <a:pt x="51" y="244"/>
                </a:lnTo>
                <a:lnTo>
                  <a:pt x="31" y="222"/>
                </a:lnTo>
                <a:lnTo>
                  <a:pt x="14" y="196"/>
                </a:lnTo>
                <a:lnTo>
                  <a:pt x="4" y="168"/>
                </a:lnTo>
                <a:lnTo>
                  <a:pt x="0" y="136"/>
                </a:lnTo>
                <a:lnTo>
                  <a:pt x="3" y="108"/>
                </a:lnTo>
                <a:lnTo>
                  <a:pt x="12" y="83"/>
                </a:lnTo>
                <a:lnTo>
                  <a:pt x="12" y="82"/>
                </a:lnTo>
                <a:lnTo>
                  <a:pt x="14" y="82"/>
                </a:lnTo>
                <a:lnTo>
                  <a:pt x="16" y="82"/>
                </a:lnTo>
                <a:lnTo>
                  <a:pt x="18" y="83"/>
                </a:lnTo>
                <a:lnTo>
                  <a:pt x="21" y="84"/>
                </a:lnTo>
                <a:lnTo>
                  <a:pt x="19" y="88"/>
                </a:lnTo>
                <a:lnTo>
                  <a:pt x="13" y="107"/>
                </a:lnTo>
                <a:lnTo>
                  <a:pt x="11" y="127"/>
                </a:lnTo>
                <a:lnTo>
                  <a:pt x="11" y="130"/>
                </a:lnTo>
                <a:lnTo>
                  <a:pt x="12" y="131"/>
                </a:lnTo>
                <a:lnTo>
                  <a:pt x="14" y="131"/>
                </a:lnTo>
                <a:lnTo>
                  <a:pt x="60" y="131"/>
                </a:lnTo>
                <a:lnTo>
                  <a:pt x="63" y="131"/>
                </a:lnTo>
                <a:lnTo>
                  <a:pt x="64" y="130"/>
                </a:lnTo>
                <a:lnTo>
                  <a:pt x="64" y="127"/>
                </a:lnTo>
                <a:lnTo>
                  <a:pt x="67" y="103"/>
                </a:lnTo>
                <a:lnTo>
                  <a:pt x="71" y="82"/>
                </a:lnTo>
                <a:lnTo>
                  <a:pt x="71" y="79"/>
                </a:lnTo>
                <a:lnTo>
                  <a:pt x="69" y="78"/>
                </a:lnTo>
                <a:lnTo>
                  <a:pt x="68" y="76"/>
                </a:lnTo>
                <a:lnTo>
                  <a:pt x="65" y="76"/>
                </a:lnTo>
                <a:lnTo>
                  <a:pt x="64" y="75"/>
                </a:lnTo>
                <a:lnTo>
                  <a:pt x="63" y="74"/>
                </a:lnTo>
                <a:lnTo>
                  <a:pt x="63" y="71"/>
                </a:lnTo>
                <a:lnTo>
                  <a:pt x="63" y="70"/>
                </a:lnTo>
                <a:lnTo>
                  <a:pt x="64" y="67"/>
                </a:lnTo>
                <a:lnTo>
                  <a:pt x="67" y="66"/>
                </a:lnTo>
                <a:lnTo>
                  <a:pt x="68" y="66"/>
                </a:lnTo>
                <a:lnTo>
                  <a:pt x="71" y="67"/>
                </a:lnTo>
                <a:lnTo>
                  <a:pt x="72" y="67"/>
                </a:lnTo>
                <a:lnTo>
                  <a:pt x="74" y="66"/>
                </a:lnTo>
                <a:lnTo>
                  <a:pt x="76" y="65"/>
                </a:lnTo>
                <a:lnTo>
                  <a:pt x="83" y="43"/>
                </a:lnTo>
                <a:lnTo>
                  <a:pt x="95" y="24"/>
                </a:lnTo>
                <a:lnTo>
                  <a:pt x="96" y="23"/>
                </a:lnTo>
                <a:lnTo>
                  <a:pt x="96" y="20"/>
                </a:lnTo>
                <a:lnTo>
                  <a:pt x="95" y="19"/>
                </a:lnTo>
                <a:lnTo>
                  <a:pt x="94" y="18"/>
                </a:lnTo>
                <a:lnTo>
                  <a:pt x="91" y="18"/>
                </a:lnTo>
                <a:lnTo>
                  <a:pt x="77" y="25"/>
                </a:lnTo>
                <a:lnTo>
                  <a:pt x="63" y="33"/>
                </a:lnTo>
                <a:lnTo>
                  <a:pt x="62" y="34"/>
                </a:lnTo>
                <a:lnTo>
                  <a:pt x="60" y="34"/>
                </a:lnTo>
                <a:lnTo>
                  <a:pt x="58" y="33"/>
                </a:lnTo>
                <a:lnTo>
                  <a:pt x="58" y="32"/>
                </a:lnTo>
                <a:lnTo>
                  <a:pt x="57" y="30"/>
                </a:lnTo>
                <a:lnTo>
                  <a:pt x="57" y="28"/>
                </a:lnTo>
                <a:lnTo>
                  <a:pt x="57" y="27"/>
                </a:lnTo>
                <a:lnTo>
                  <a:pt x="58" y="25"/>
                </a:lnTo>
                <a:lnTo>
                  <a:pt x="82" y="11"/>
                </a:lnTo>
                <a:lnTo>
                  <a:pt x="109" y="4"/>
                </a:lnTo>
                <a:lnTo>
                  <a:pt x="137" y="0"/>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endParaRPr lang="zh-CN" altLang="en-US"/>
          </a:p>
        </p:txBody>
      </p:sp>
      <p:sp>
        <p:nvSpPr>
          <p:cNvPr id="4" name="Freeform 463"/>
          <p:cNvSpPr>
            <a:spLocks noEditPoints="1"/>
          </p:cNvSpPr>
          <p:nvPr userDrawn="1"/>
        </p:nvSpPr>
        <p:spPr bwMode="auto">
          <a:xfrm rot="19468345">
            <a:off x="6158136" y="607808"/>
            <a:ext cx="1364153" cy="774137"/>
          </a:xfrm>
          <a:custGeom>
            <a:avLst/>
            <a:gdLst>
              <a:gd name="T0" fmla="*/ 250 w 326"/>
              <a:gd name="T1" fmla="*/ 94 h 185"/>
              <a:gd name="T2" fmla="*/ 253 w 326"/>
              <a:gd name="T3" fmla="*/ 98 h 185"/>
              <a:gd name="T4" fmla="*/ 249 w 326"/>
              <a:gd name="T5" fmla="*/ 148 h 185"/>
              <a:gd name="T6" fmla="*/ 225 w 326"/>
              <a:gd name="T7" fmla="*/ 163 h 185"/>
              <a:gd name="T8" fmla="*/ 185 w 326"/>
              <a:gd name="T9" fmla="*/ 171 h 185"/>
              <a:gd name="T10" fmla="*/ 142 w 326"/>
              <a:gd name="T11" fmla="*/ 171 h 185"/>
              <a:gd name="T12" fmla="*/ 102 w 326"/>
              <a:gd name="T13" fmla="*/ 163 h 185"/>
              <a:gd name="T14" fmla="*/ 78 w 326"/>
              <a:gd name="T15" fmla="*/ 148 h 185"/>
              <a:gd name="T16" fmla="*/ 74 w 326"/>
              <a:gd name="T17" fmla="*/ 99 h 185"/>
              <a:gd name="T18" fmla="*/ 76 w 326"/>
              <a:gd name="T19" fmla="*/ 94 h 185"/>
              <a:gd name="T20" fmla="*/ 82 w 326"/>
              <a:gd name="T21" fmla="*/ 94 h 185"/>
              <a:gd name="T22" fmla="*/ 163 w 326"/>
              <a:gd name="T23" fmla="*/ 126 h 185"/>
              <a:gd name="T24" fmla="*/ 245 w 326"/>
              <a:gd name="T25" fmla="*/ 93 h 185"/>
              <a:gd name="T26" fmla="*/ 163 w 326"/>
              <a:gd name="T27" fmla="*/ 0 h 185"/>
              <a:gd name="T28" fmla="*/ 322 w 326"/>
              <a:gd name="T29" fmla="*/ 46 h 185"/>
              <a:gd name="T30" fmla="*/ 326 w 326"/>
              <a:gd name="T31" fmla="*/ 50 h 185"/>
              <a:gd name="T32" fmla="*/ 324 w 326"/>
              <a:gd name="T33" fmla="*/ 53 h 185"/>
              <a:gd name="T34" fmla="*/ 168 w 326"/>
              <a:gd name="T35" fmla="*/ 120 h 185"/>
              <a:gd name="T36" fmla="*/ 157 w 326"/>
              <a:gd name="T37" fmla="*/ 120 h 185"/>
              <a:gd name="T38" fmla="*/ 42 w 326"/>
              <a:gd name="T39" fmla="*/ 72 h 185"/>
              <a:gd name="T40" fmla="*/ 39 w 326"/>
              <a:gd name="T41" fmla="*/ 75 h 185"/>
              <a:gd name="T42" fmla="*/ 39 w 326"/>
              <a:gd name="T43" fmla="*/ 110 h 185"/>
              <a:gd name="T44" fmla="*/ 42 w 326"/>
              <a:gd name="T45" fmla="*/ 110 h 185"/>
              <a:gd name="T46" fmla="*/ 45 w 326"/>
              <a:gd name="T47" fmla="*/ 110 h 185"/>
              <a:gd name="T48" fmla="*/ 46 w 326"/>
              <a:gd name="T49" fmla="*/ 112 h 185"/>
              <a:gd name="T50" fmla="*/ 46 w 326"/>
              <a:gd name="T51" fmla="*/ 116 h 185"/>
              <a:gd name="T52" fmla="*/ 45 w 326"/>
              <a:gd name="T53" fmla="*/ 122 h 185"/>
              <a:gd name="T54" fmla="*/ 46 w 326"/>
              <a:gd name="T55" fmla="*/ 124 h 185"/>
              <a:gd name="T56" fmla="*/ 46 w 326"/>
              <a:gd name="T57" fmla="*/ 126 h 185"/>
              <a:gd name="T58" fmla="*/ 45 w 326"/>
              <a:gd name="T59" fmla="*/ 127 h 185"/>
              <a:gd name="T60" fmla="*/ 52 w 326"/>
              <a:gd name="T61" fmla="*/ 149 h 185"/>
              <a:gd name="T62" fmla="*/ 50 w 326"/>
              <a:gd name="T63" fmla="*/ 171 h 185"/>
              <a:gd name="T64" fmla="*/ 42 w 326"/>
              <a:gd name="T65" fmla="*/ 181 h 185"/>
              <a:gd name="T66" fmla="*/ 42 w 326"/>
              <a:gd name="T67" fmla="*/ 175 h 185"/>
              <a:gd name="T68" fmla="*/ 42 w 326"/>
              <a:gd name="T69" fmla="*/ 171 h 185"/>
              <a:gd name="T70" fmla="*/ 41 w 326"/>
              <a:gd name="T71" fmla="*/ 172 h 185"/>
              <a:gd name="T72" fmla="*/ 39 w 326"/>
              <a:gd name="T73" fmla="*/ 179 h 185"/>
              <a:gd name="T74" fmla="*/ 36 w 326"/>
              <a:gd name="T75" fmla="*/ 185 h 185"/>
              <a:gd name="T76" fmla="*/ 34 w 326"/>
              <a:gd name="T77" fmla="*/ 185 h 185"/>
              <a:gd name="T78" fmla="*/ 33 w 326"/>
              <a:gd name="T79" fmla="*/ 170 h 185"/>
              <a:gd name="T80" fmla="*/ 32 w 326"/>
              <a:gd name="T81" fmla="*/ 167 h 185"/>
              <a:gd name="T82" fmla="*/ 32 w 326"/>
              <a:gd name="T83" fmla="*/ 171 h 185"/>
              <a:gd name="T84" fmla="*/ 30 w 326"/>
              <a:gd name="T85" fmla="*/ 179 h 185"/>
              <a:gd name="T86" fmla="*/ 30 w 326"/>
              <a:gd name="T87" fmla="*/ 179 h 185"/>
              <a:gd name="T88" fmla="*/ 29 w 326"/>
              <a:gd name="T89" fmla="*/ 172 h 185"/>
              <a:gd name="T90" fmla="*/ 28 w 326"/>
              <a:gd name="T91" fmla="*/ 172 h 185"/>
              <a:gd name="T92" fmla="*/ 28 w 326"/>
              <a:gd name="T93" fmla="*/ 180 h 185"/>
              <a:gd name="T94" fmla="*/ 28 w 326"/>
              <a:gd name="T95" fmla="*/ 181 h 185"/>
              <a:gd name="T96" fmla="*/ 16 w 326"/>
              <a:gd name="T97" fmla="*/ 157 h 185"/>
              <a:gd name="T98" fmla="*/ 25 w 326"/>
              <a:gd name="T99" fmla="*/ 127 h 185"/>
              <a:gd name="T100" fmla="*/ 24 w 326"/>
              <a:gd name="T101" fmla="*/ 126 h 185"/>
              <a:gd name="T102" fmla="*/ 24 w 326"/>
              <a:gd name="T103" fmla="*/ 122 h 185"/>
              <a:gd name="T104" fmla="*/ 27 w 326"/>
              <a:gd name="T105" fmla="*/ 121 h 185"/>
              <a:gd name="T106" fmla="*/ 25 w 326"/>
              <a:gd name="T107" fmla="*/ 116 h 185"/>
              <a:gd name="T108" fmla="*/ 25 w 326"/>
              <a:gd name="T109" fmla="*/ 112 h 185"/>
              <a:gd name="T110" fmla="*/ 28 w 326"/>
              <a:gd name="T111" fmla="*/ 108 h 185"/>
              <a:gd name="T112" fmla="*/ 30 w 326"/>
              <a:gd name="T113" fmla="*/ 110 h 185"/>
              <a:gd name="T114" fmla="*/ 33 w 326"/>
              <a:gd name="T115" fmla="*/ 108 h 185"/>
              <a:gd name="T116" fmla="*/ 32 w 326"/>
              <a:gd name="T117" fmla="*/ 67 h 185"/>
              <a:gd name="T118" fmla="*/ 2 w 326"/>
              <a:gd name="T119" fmla="*/ 55 h 185"/>
              <a:gd name="T120" fmla="*/ 0 w 326"/>
              <a:gd name="T121" fmla="*/ 52 h 185"/>
              <a:gd name="T122" fmla="*/ 1 w 326"/>
              <a:gd name="T123" fmla="*/ 47 h 185"/>
              <a:gd name="T124" fmla="*/ 159 w 326"/>
              <a:gd name="T12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 h="185">
                <a:moveTo>
                  <a:pt x="248" y="93"/>
                </a:moveTo>
                <a:lnTo>
                  <a:pt x="250" y="94"/>
                </a:lnTo>
                <a:lnTo>
                  <a:pt x="251" y="95"/>
                </a:lnTo>
                <a:lnTo>
                  <a:pt x="253" y="98"/>
                </a:lnTo>
                <a:lnTo>
                  <a:pt x="253" y="138"/>
                </a:lnTo>
                <a:lnTo>
                  <a:pt x="249" y="148"/>
                </a:lnTo>
                <a:lnTo>
                  <a:pt x="239" y="157"/>
                </a:lnTo>
                <a:lnTo>
                  <a:pt x="225" y="163"/>
                </a:lnTo>
                <a:lnTo>
                  <a:pt x="207" y="168"/>
                </a:lnTo>
                <a:lnTo>
                  <a:pt x="185" y="171"/>
                </a:lnTo>
                <a:lnTo>
                  <a:pt x="163" y="172"/>
                </a:lnTo>
                <a:lnTo>
                  <a:pt x="142" y="171"/>
                </a:lnTo>
                <a:lnTo>
                  <a:pt x="120" y="168"/>
                </a:lnTo>
                <a:lnTo>
                  <a:pt x="102" y="163"/>
                </a:lnTo>
                <a:lnTo>
                  <a:pt x="87" y="157"/>
                </a:lnTo>
                <a:lnTo>
                  <a:pt x="78" y="148"/>
                </a:lnTo>
                <a:lnTo>
                  <a:pt x="74" y="138"/>
                </a:lnTo>
                <a:lnTo>
                  <a:pt x="74" y="99"/>
                </a:lnTo>
                <a:lnTo>
                  <a:pt x="75" y="97"/>
                </a:lnTo>
                <a:lnTo>
                  <a:pt x="76" y="94"/>
                </a:lnTo>
                <a:lnTo>
                  <a:pt x="79" y="93"/>
                </a:lnTo>
                <a:lnTo>
                  <a:pt x="82" y="94"/>
                </a:lnTo>
                <a:lnTo>
                  <a:pt x="158" y="125"/>
                </a:lnTo>
                <a:lnTo>
                  <a:pt x="163" y="126"/>
                </a:lnTo>
                <a:lnTo>
                  <a:pt x="168" y="125"/>
                </a:lnTo>
                <a:lnTo>
                  <a:pt x="245" y="93"/>
                </a:lnTo>
                <a:lnTo>
                  <a:pt x="248" y="93"/>
                </a:lnTo>
                <a:close/>
                <a:moveTo>
                  <a:pt x="163" y="0"/>
                </a:moveTo>
                <a:lnTo>
                  <a:pt x="167" y="0"/>
                </a:lnTo>
                <a:lnTo>
                  <a:pt x="322" y="46"/>
                </a:lnTo>
                <a:lnTo>
                  <a:pt x="324" y="47"/>
                </a:lnTo>
                <a:lnTo>
                  <a:pt x="326" y="50"/>
                </a:lnTo>
                <a:lnTo>
                  <a:pt x="326" y="52"/>
                </a:lnTo>
                <a:lnTo>
                  <a:pt x="324" y="53"/>
                </a:lnTo>
                <a:lnTo>
                  <a:pt x="323" y="55"/>
                </a:lnTo>
                <a:lnTo>
                  <a:pt x="168" y="120"/>
                </a:lnTo>
                <a:lnTo>
                  <a:pt x="163" y="121"/>
                </a:lnTo>
                <a:lnTo>
                  <a:pt x="157" y="120"/>
                </a:lnTo>
                <a:lnTo>
                  <a:pt x="43" y="72"/>
                </a:lnTo>
                <a:lnTo>
                  <a:pt x="42" y="72"/>
                </a:lnTo>
                <a:lnTo>
                  <a:pt x="39" y="74"/>
                </a:lnTo>
                <a:lnTo>
                  <a:pt x="39" y="75"/>
                </a:lnTo>
                <a:lnTo>
                  <a:pt x="39" y="110"/>
                </a:lnTo>
                <a:lnTo>
                  <a:pt x="39" y="110"/>
                </a:lnTo>
                <a:lnTo>
                  <a:pt x="41" y="111"/>
                </a:lnTo>
                <a:lnTo>
                  <a:pt x="42" y="110"/>
                </a:lnTo>
                <a:lnTo>
                  <a:pt x="43" y="110"/>
                </a:lnTo>
                <a:lnTo>
                  <a:pt x="45" y="110"/>
                </a:lnTo>
                <a:lnTo>
                  <a:pt x="45" y="111"/>
                </a:lnTo>
                <a:lnTo>
                  <a:pt x="46" y="112"/>
                </a:lnTo>
                <a:lnTo>
                  <a:pt x="46" y="115"/>
                </a:lnTo>
                <a:lnTo>
                  <a:pt x="46" y="116"/>
                </a:lnTo>
                <a:lnTo>
                  <a:pt x="46" y="120"/>
                </a:lnTo>
                <a:lnTo>
                  <a:pt x="45" y="122"/>
                </a:lnTo>
                <a:lnTo>
                  <a:pt x="45" y="124"/>
                </a:lnTo>
                <a:lnTo>
                  <a:pt x="46" y="124"/>
                </a:lnTo>
                <a:lnTo>
                  <a:pt x="47" y="125"/>
                </a:lnTo>
                <a:lnTo>
                  <a:pt x="46" y="126"/>
                </a:lnTo>
                <a:lnTo>
                  <a:pt x="45" y="127"/>
                </a:lnTo>
                <a:lnTo>
                  <a:pt x="45" y="127"/>
                </a:lnTo>
                <a:lnTo>
                  <a:pt x="50" y="138"/>
                </a:lnTo>
                <a:lnTo>
                  <a:pt x="52" y="149"/>
                </a:lnTo>
                <a:lnTo>
                  <a:pt x="52" y="161"/>
                </a:lnTo>
                <a:lnTo>
                  <a:pt x="50" y="171"/>
                </a:lnTo>
                <a:lnTo>
                  <a:pt x="42" y="180"/>
                </a:lnTo>
                <a:lnTo>
                  <a:pt x="42" y="181"/>
                </a:lnTo>
                <a:lnTo>
                  <a:pt x="42" y="180"/>
                </a:lnTo>
                <a:lnTo>
                  <a:pt x="42" y="175"/>
                </a:lnTo>
                <a:lnTo>
                  <a:pt x="42" y="172"/>
                </a:lnTo>
                <a:lnTo>
                  <a:pt x="42" y="171"/>
                </a:lnTo>
                <a:lnTo>
                  <a:pt x="42" y="171"/>
                </a:lnTo>
                <a:lnTo>
                  <a:pt x="41" y="172"/>
                </a:lnTo>
                <a:lnTo>
                  <a:pt x="41" y="175"/>
                </a:lnTo>
                <a:lnTo>
                  <a:pt x="39" y="179"/>
                </a:lnTo>
                <a:lnTo>
                  <a:pt x="37" y="182"/>
                </a:lnTo>
                <a:lnTo>
                  <a:pt x="36" y="185"/>
                </a:lnTo>
                <a:lnTo>
                  <a:pt x="34" y="185"/>
                </a:lnTo>
                <a:lnTo>
                  <a:pt x="34" y="185"/>
                </a:lnTo>
                <a:lnTo>
                  <a:pt x="33" y="173"/>
                </a:lnTo>
                <a:lnTo>
                  <a:pt x="33" y="170"/>
                </a:lnTo>
                <a:lnTo>
                  <a:pt x="33" y="168"/>
                </a:lnTo>
                <a:lnTo>
                  <a:pt x="32" y="167"/>
                </a:lnTo>
                <a:lnTo>
                  <a:pt x="32" y="168"/>
                </a:lnTo>
                <a:lnTo>
                  <a:pt x="32" y="171"/>
                </a:lnTo>
                <a:lnTo>
                  <a:pt x="32" y="179"/>
                </a:lnTo>
                <a:lnTo>
                  <a:pt x="30" y="179"/>
                </a:lnTo>
                <a:lnTo>
                  <a:pt x="30" y="180"/>
                </a:lnTo>
                <a:lnTo>
                  <a:pt x="30" y="179"/>
                </a:lnTo>
                <a:lnTo>
                  <a:pt x="29" y="175"/>
                </a:lnTo>
                <a:lnTo>
                  <a:pt x="29" y="172"/>
                </a:lnTo>
                <a:lnTo>
                  <a:pt x="28" y="172"/>
                </a:lnTo>
                <a:lnTo>
                  <a:pt x="28" y="172"/>
                </a:lnTo>
                <a:lnTo>
                  <a:pt x="28" y="175"/>
                </a:lnTo>
                <a:lnTo>
                  <a:pt x="28" y="180"/>
                </a:lnTo>
                <a:lnTo>
                  <a:pt x="28" y="181"/>
                </a:lnTo>
                <a:lnTo>
                  <a:pt x="28" y="181"/>
                </a:lnTo>
                <a:lnTo>
                  <a:pt x="19" y="170"/>
                </a:lnTo>
                <a:lnTo>
                  <a:pt x="16" y="157"/>
                </a:lnTo>
                <a:lnTo>
                  <a:pt x="19" y="141"/>
                </a:lnTo>
                <a:lnTo>
                  <a:pt x="25" y="127"/>
                </a:lnTo>
                <a:lnTo>
                  <a:pt x="25" y="126"/>
                </a:lnTo>
                <a:lnTo>
                  <a:pt x="24" y="126"/>
                </a:lnTo>
                <a:lnTo>
                  <a:pt x="24" y="124"/>
                </a:lnTo>
                <a:lnTo>
                  <a:pt x="24" y="122"/>
                </a:lnTo>
                <a:lnTo>
                  <a:pt x="25" y="122"/>
                </a:lnTo>
                <a:lnTo>
                  <a:pt x="27" y="121"/>
                </a:lnTo>
                <a:lnTo>
                  <a:pt x="25" y="118"/>
                </a:lnTo>
                <a:lnTo>
                  <a:pt x="25" y="116"/>
                </a:lnTo>
                <a:lnTo>
                  <a:pt x="25" y="113"/>
                </a:lnTo>
                <a:lnTo>
                  <a:pt x="25" y="112"/>
                </a:lnTo>
                <a:lnTo>
                  <a:pt x="27" y="110"/>
                </a:lnTo>
                <a:lnTo>
                  <a:pt x="28" y="108"/>
                </a:lnTo>
                <a:lnTo>
                  <a:pt x="30" y="108"/>
                </a:lnTo>
                <a:lnTo>
                  <a:pt x="30" y="110"/>
                </a:lnTo>
                <a:lnTo>
                  <a:pt x="32" y="108"/>
                </a:lnTo>
                <a:lnTo>
                  <a:pt x="33" y="108"/>
                </a:lnTo>
                <a:lnTo>
                  <a:pt x="33" y="70"/>
                </a:lnTo>
                <a:lnTo>
                  <a:pt x="32" y="67"/>
                </a:lnTo>
                <a:lnTo>
                  <a:pt x="30" y="66"/>
                </a:lnTo>
                <a:lnTo>
                  <a:pt x="2" y="55"/>
                </a:lnTo>
                <a:lnTo>
                  <a:pt x="1" y="53"/>
                </a:lnTo>
                <a:lnTo>
                  <a:pt x="0" y="52"/>
                </a:lnTo>
                <a:lnTo>
                  <a:pt x="0" y="50"/>
                </a:lnTo>
                <a:lnTo>
                  <a:pt x="1" y="47"/>
                </a:lnTo>
                <a:lnTo>
                  <a:pt x="4" y="46"/>
                </a:lnTo>
                <a:lnTo>
                  <a:pt x="159" y="0"/>
                </a:lnTo>
                <a:lnTo>
                  <a:pt x="163" y="0"/>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endParaRPr lang="zh-CN" altLang="en-US"/>
          </a:p>
        </p:txBody>
      </p:sp>
      <p:sp>
        <p:nvSpPr>
          <p:cNvPr id="5" name="Freeform 381"/>
          <p:cNvSpPr>
            <a:spLocks noEditPoints="1"/>
          </p:cNvSpPr>
          <p:nvPr userDrawn="1"/>
        </p:nvSpPr>
        <p:spPr bwMode="auto">
          <a:xfrm rot="14941924">
            <a:off x="9023246" y="4042899"/>
            <a:ext cx="2783620" cy="2684205"/>
          </a:xfrm>
          <a:custGeom>
            <a:avLst/>
            <a:gdLst>
              <a:gd name="T0" fmla="*/ 138 w 280"/>
              <a:gd name="T1" fmla="*/ 237 h 270"/>
              <a:gd name="T2" fmla="*/ 165 w 280"/>
              <a:gd name="T3" fmla="*/ 210 h 270"/>
              <a:gd name="T4" fmla="*/ 73 w 280"/>
              <a:gd name="T5" fmla="*/ 210 h 270"/>
              <a:gd name="T6" fmla="*/ 61 w 280"/>
              <a:gd name="T7" fmla="*/ 237 h 270"/>
              <a:gd name="T8" fmla="*/ 133 w 280"/>
              <a:gd name="T9" fmla="*/ 243 h 270"/>
              <a:gd name="T10" fmla="*/ 101 w 280"/>
              <a:gd name="T11" fmla="*/ 207 h 270"/>
              <a:gd name="T12" fmla="*/ 181 w 280"/>
              <a:gd name="T13" fmla="*/ 207 h 270"/>
              <a:gd name="T14" fmla="*/ 147 w 280"/>
              <a:gd name="T15" fmla="*/ 242 h 270"/>
              <a:gd name="T16" fmla="*/ 202 w 280"/>
              <a:gd name="T17" fmla="*/ 253 h 270"/>
              <a:gd name="T18" fmla="*/ 202 w 280"/>
              <a:gd name="T19" fmla="*/ 219 h 270"/>
              <a:gd name="T20" fmla="*/ 222 w 280"/>
              <a:gd name="T21" fmla="*/ 200 h 270"/>
              <a:gd name="T22" fmla="*/ 64 w 280"/>
              <a:gd name="T23" fmla="*/ 166 h 270"/>
              <a:gd name="T24" fmla="*/ 79 w 280"/>
              <a:gd name="T25" fmla="*/ 197 h 270"/>
              <a:gd name="T26" fmla="*/ 71 w 280"/>
              <a:gd name="T27" fmla="*/ 156 h 270"/>
              <a:gd name="T28" fmla="*/ 184 w 280"/>
              <a:gd name="T29" fmla="*/ 196 h 270"/>
              <a:gd name="T30" fmla="*/ 221 w 280"/>
              <a:gd name="T31" fmla="*/ 191 h 270"/>
              <a:gd name="T32" fmla="*/ 230 w 280"/>
              <a:gd name="T33" fmla="*/ 100 h 270"/>
              <a:gd name="T34" fmla="*/ 214 w 280"/>
              <a:gd name="T35" fmla="*/ 148 h 270"/>
              <a:gd name="T36" fmla="*/ 248 w 280"/>
              <a:gd name="T37" fmla="*/ 177 h 270"/>
              <a:gd name="T38" fmla="*/ 231 w 280"/>
              <a:gd name="T39" fmla="*/ 101 h 270"/>
              <a:gd name="T40" fmla="*/ 14 w 280"/>
              <a:gd name="T41" fmla="*/ 137 h 270"/>
              <a:gd name="T42" fmla="*/ 38 w 280"/>
              <a:gd name="T43" fmla="*/ 171 h 270"/>
              <a:gd name="T44" fmla="*/ 61 w 280"/>
              <a:gd name="T45" fmla="*/ 156 h 270"/>
              <a:gd name="T46" fmla="*/ 51 w 280"/>
              <a:gd name="T47" fmla="*/ 101 h 270"/>
              <a:gd name="T48" fmla="*/ 179 w 280"/>
              <a:gd name="T49" fmla="*/ 133 h 270"/>
              <a:gd name="T50" fmla="*/ 111 w 280"/>
              <a:gd name="T51" fmla="*/ 160 h 270"/>
              <a:gd name="T52" fmla="*/ 139 w 280"/>
              <a:gd name="T53" fmla="*/ 94 h 270"/>
              <a:gd name="T54" fmla="*/ 208 w 280"/>
              <a:gd name="T55" fmla="*/ 133 h 270"/>
              <a:gd name="T56" fmla="*/ 221 w 280"/>
              <a:gd name="T57" fmla="*/ 97 h 270"/>
              <a:gd name="T58" fmla="*/ 60 w 280"/>
              <a:gd name="T59" fmla="*/ 96 h 270"/>
              <a:gd name="T60" fmla="*/ 69 w 280"/>
              <a:gd name="T61" fmla="*/ 133 h 270"/>
              <a:gd name="T62" fmla="*/ 93 w 280"/>
              <a:gd name="T63" fmla="*/ 87 h 270"/>
              <a:gd name="T64" fmla="*/ 87 w 280"/>
              <a:gd name="T65" fmla="*/ 114 h 270"/>
              <a:gd name="T66" fmla="*/ 105 w 280"/>
              <a:gd name="T67" fmla="*/ 201 h 270"/>
              <a:gd name="T68" fmla="*/ 174 w 280"/>
              <a:gd name="T69" fmla="*/ 201 h 270"/>
              <a:gd name="T70" fmla="*/ 191 w 280"/>
              <a:gd name="T71" fmla="*/ 114 h 270"/>
              <a:gd name="T72" fmla="*/ 139 w 280"/>
              <a:gd name="T73" fmla="*/ 50 h 270"/>
              <a:gd name="T74" fmla="*/ 116 w 280"/>
              <a:gd name="T75" fmla="*/ 78 h 270"/>
              <a:gd name="T76" fmla="*/ 142 w 280"/>
              <a:gd name="T77" fmla="*/ 50 h 270"/>
              <a:gd name="T78" fmla="*/ 147 w 280"/>
              <a:gd name="T79" fmla="*/ 46 h 270"/>
              <a:gd name="T80" fmla="*/ 181 w 280"/>
              <a:gd name="T81" fmla="*/ 81 h 270"/>
              <a:gd name="T82" fmla="*/ 222 w 280"/>
              <a:gd name="T83" fmla="*/ 71 h 270"/>
              <a:gd name="T84" fmla="*/ 200 w 280"/>
              <a:gd name="T85" fmla="*/ 50 h 270"/>
              <a:gd name="T86" fmla="*/ 97 w 280"/>
              <a:gd name="T87" fmla="*/ 30 h 270"/>
              <a:gd name="T88" fmla="*/ 57 w 280"/>
              <a:gd name="T89" fmla="*/ 87 h 270"/>
              <a:gd name="T90" fmla="*/ 103 w 280"/>
              <a:gd name="T91" fmla="*/ 78 h 270"/>
              <a:gd name="T92" fmla="*/ 131 w 280"/>
              <a:gd name="T93" fmla="*/ 42 h 270"/>
              <a:gd name="T94" fmla="*/ 222 w 280"/>
              <a:gd name="T95" fmla="*/ 21 h 270"/>
              <a:gd name="T96" fmla="*/ 230 w 280"/>
              <a:gd name="T97" fmla="*/ 91 h 270"/>
              <a:gd name="T98" fmla="*/ 276 w 280"/>
              <a:gd name="T99" fmla="*/ 159 h 270"/>
              <a:gd name="T100" fmla="*/ 231 w 280"/>
              <a:gd name="T101" fmla="*/ 207 h 270"/>
              <a:gd name="T102" fmla="*/ 245 w 280"/>
              <a:gd name="T103" fmla="*/ 243 h 270"/>
              <a:gd name="T104" fmla="*/ 206 w 280"/>
              <a:gd name="T105" fmla="*/ 266 h 270"/>
              <a:gd name="T106" fmla="*/ 138 w 280"/>
              <a:gd name="T107" fmla="*/ 248 h 270"/>
              <a:gd name="T108" fmla="*/ 51 w 280"/>
              <a:gd name="T109" fmla="*/ 239 h 270"/>
              <a:gd name="T110" fmla="*/ 29 w 280"/>
              <a:gd name="T111" fmla="*/ 187 h 270"/>
              <a:gd name="T112" fmla="*/ 2 w 280"/>
              <a:gd name="T113" fmla="*/ 129 h 270"/>
              <a:gd name="T114" fmla="*/ 48 w 280"/>
              <a:gd name="T115" fmla="*/ 67 h 270"/>
              <a:gd name="T116" fmla="*/ 119 w 280"/>
              <a:gd name="T117" fmla="*/ 26 h 270"/>
              <a:gd name="T118" fmla="*/ 172 w 280"/>
              <a:gd name="T119" fmla="*/ 2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0" h="270">
                <a:moveTo>
                  <a:pt x="116" y="209"/>
                </a:moveTo>
                <a:lnTo>
                  <a:pt x="115" y="209"/>
                </a:lnTo>
                <a:lnTo>
                  <a:pt x="114" y="211"/>
                </a:lnTo>
                <a:lnTo>
                  <a:pt x="114" y="212"/>
                </a:lnTo>
                <a:lnTo>
                  <a:pt x="126" y="226"/>
                </a:lnTo>
                <a:lnTo>
                  <a:pt x="138" y="237"/>
                </a:lnTo>
                <a:lnTo>
                  <a:pt x="139" y="238"/>
                </a:lnTo>
                <a:lnTo>
                  <a:pt x="142" y="237"/>
                </a:lnTo>
                <a:lnTo>
                  <a:pt x="153" y="226"/>
                </a:lnTo>
                <a:lnTo>
                  <a:pt x="165" y="212"/>
                </a:lnTo>
                <a:lnTo>
                  <a:pt x="166" y="211"/>
                </a:lnTo>
                <a:lnTo>
                  <a:pt x="165" y="210"/>
                </a:lnTo>
                <a:lnTo>
                  <a:pt x="163" y="209"/>
                </a:lnTo>
                <a:lnTo>
                  <a:pt x="116" y="209"/>
                </a:lnTo>
                <a:close/>
                <a:moveTo>
                  <a:pt x="79" y="203"/>
                </a:moveTo>
                <a:lnTo>
                  <a:pt x="77" y="203"/>
                </a:lnTo>
                <a:lnTo>
                  <a:pt x="75" y="205"/>
                </a:lnTo>
                <a:lnTo>
                  <a:pt x="73" y="210"/>
                </a:lnTo>
                <a:lnTo>
                  <a:pt x="69" y="212"/>
                </a:lnTo>
                <a:lnTo>
                  <a:pt x="64" y="215"/>
                </a:lnTo>
                <a:lnTo>
                  <a:pt x="59" y="217"/>
                </a:lnTo>
                <a:lnTo>
                  <a:pt x="57" y="219"/>
                </a:lnTo>
                <a:lnTo>
                  <a:pt x="57" y="220"/>
                </a:lnTo>
                <a:lnTo>
                  <a:pt x="61" y="237"/>
                </a:lnTo>
                <a:lnTo>
                  <a:pt x="70" y="248"/>
                </a:lnTo>
                <a:lnTo>
                  <a:pt x="82" y="256"/>
                </a:lnTo>
                <a:lnTo>
                  <a:pt x="97" y="258"/>
                </a:lnTo>
                <a:lnTo>
                  <a:pt x="114" y="254"/>
                </a:lnTo>
                <a:lnTo>
                  <a:pt x="131" y="244"/>
                </a:lnTo>
                <a:lnTo>
                  <a:pt x="133" y="243"/>
                </a:lnTo>
                <a:lnTo>
                  <a:pt x="133" y="242"/>
                </a:lnTo>
                <a:lnTo>
                  <a:pt x="131" y="240"/>
                </a:lnTo>
                <a:lnTo>
                  <a:pt x="119" y="228"/>
                </a:lnTo>
                <a:lnTo>
                  <a:pt x="106" y="211"/>
                </a:lnTo>
                <a:lnTo>
                  <a:pt x="103" y="209"/>
                </a:lnTo>
                <a:lnTo>
                  <a:pt x="101" y="207"/>
                </a:lnTo>
                <a:lnTo>
                  <a:pt x="98" y="207"/>
                </a:lnTo>
                <a:lnTo>
                  <a:pt x="88" y="206"/>
                </a:lnTo>
                <a:lnTo>
                  <a:pt x="79" y="203"/>
                </a:lnTo>
                <a:close/>
                <a:moveTo>
                  <a:pt x="220" y="198"/>
                </a:moveTo>
                <a:lnTo>
                  <a:pt x="202" y="203"/>
                </a:lnTo>
                <a:lnTo>
                  <a:pt x="181" y="207"/>
                </a:lnTo>
                <a:lnTo>
                  <a:pt x="179" y="207"/>
                </a:lnTo>
                <a:lnTo>
                  <a:pt x="176" y="209"/>
                </a:lnTo>
                <a:lnTo>
                  <a:pt x="174" y="211"/>
                </a:lnTo>
                <a:lnTo>
                  <a:pt x="161" y="228"/>
                </a:lnTo>
                <a:lnTo>
                  <a:pt x="148" y="240"/>
                </a:lnTo>
                <a:lnTo>
                  <a:pt x="147" y="242"/>
                </a:lnTo>
                <a:lnTo>
                  <a:pt x="147" y="243"/>
                </a:lnTo>
                <a:lnTo>
                  <a:pt x="148" y="244"/>
                </a:lnTo>
                <a:lnTo>
                  <a:pt x="163" y="253"/>
                </a:lnTo>
                <a:lnTo>
                  <a:pt x="177" y="257"/>
                </a:lnTo>
                <a:lnTo>
                  <a:pt x="191" y="257"/>
                </a:lnTo>
                <a:lnTo>
                  <a:pt x="202" y="253"/>
                </a:lnTo>
                <a:lnTo>
                  <a:pt x="203" y="252"/>
                </a:lnTo>
                <a:lnTo>
                  <a:pt x="204" y="251"/>
                </a:lnTo>
                <a:lnTo>
                  <a:pt x="203" y="249"/>
                </a:lnTo>
                <a:lnTo>
                  <a:pt x="198" y="239"/>
                </a:lnTo>
                <a:lnTo>
                  <a:pt x="198" y="228"/>
                </a:lnTo>
                <a:lnTo>
                  <a:pt x="202" y="219"/>
                </a:lnTo>
                <a:lnTo>
                  <a:pt x="209" y="211"/>
                </a:lnTo>
                <a:lnTo>
                  <a:pt x="221" y="207"/>
                </a:lnTo>
                <a:lnTo>
                  <a:pt x="222" y="206"/>
                </a:lnTo>
                <a:lnTo>
                  <a:pt x="223" y="205"/>
                </a:lnTo>
                <a:lnTo>
                  <a:pt x="222" y="201"/>
                </a:lnTo>
                <a:lnTo>
                  <a:pt x="222" y="200"/>
                </a:lnTo>
                <a:lnTo>
                  <a:pt x="221" y="198"/>
                </a:lnTo>
                <a:lnTo>
                  <a:pt x="220" y="198"/>
                </a:lnTo>
                <a:close/>
                <a:moveTo>
                  <a:pt x="69" y="155"/>
                </a:moveTo>
                <a:lnTo>
                  <a:pt x="68" y="155"/>
                </a:lnTo>
                <a:lnTo>
                  <a:pt x="68" y="156"/>
                </a:lnTo>
                <a:lnTo>
                  <a:pt x="64" y="166"/>
                </a:lnTo>
                <a:lnTo>
                  <a:pt x="64" y="168"/>
                </a:lnTo>
                <a:lnTo>
                  <a:pt x="65" y="170"/>
                </a:lnTo>
                <a:lnTo>
                  <a:pt x="73" y="177"/>
                </a:lnTo>
                <a:lnTo>
                  <a:pt x="78" y="186"/>
                </a:lnTo>
                <a:lnTo>
                  <a:pt x="79" y="196"/>
                </a:lnTo>
                <a:lnTo>
                  <a:pt x="79" y="197"/>
                </a:lnTo>
                <a:lnTo>
                  <a:pt x="80" y="198"/>
                </a:lnTo>
                <a:lnTo>
                  <a:pt x="93" y="201"/>
                </a:lnTo>
                <a:lnTo>
                  <a:pt x="94" y="200"/>
                </a:lnTo>
                <a:lnTo>
                  <a:pt x="96" y="198"/>
                </a:lnTo>
                <a:lnTo>
                  <a:pt x="96" y="196"/>
                </a:lnTo>
                <a:lnTo>
                  <a:pt x="71" y="156"/>
                </a:lnTo>
                <a:lnTo>
                  <a:pt x="70" y="155"/>
                </a:lnTo>
                <a:lnTo>
                  <a:pt x="69" y="155"/>
                </a:lnTo>
                <a:close/>
                <a:moveTo>
                  <a:pt x="209" y="155"/>
                </a:moveTo>
                <a:lnTo>
                  <a:pt x="208" y="155"/>
                </a:lnTo>
                <a:lnTo>
                  <a:pt x="207" y="156"/>
                </a:lnTo>
                <a:lnTo>
                  <a:pt x="184" y="196"/>
                </a:lnTo>
                <a:lnTo>
                  <a:pt x="184" y="198"/>
                </a:lnTo>
                <a:lnTo>
                  <a:pt x="185" y="200"/>
                </a:lnTo>
                <a:lnTo>
                  <a:pt x="186" y="201"/>
                </a:lnTo>
                <a:lnTo>
                  <a:pt x="204" y="197"/>
                </a:lnTo>
                <a:lnTo>
                  <a:pt x="220" y="192"/>
                </a:lnTo>
                <a:lnTo>
                  <a:pt x="221" y="191"/>
                </a:lnTo>
                <a:lnTo>
                  <a:pt x="221" y="189"/>
                </a:lnTo>
                <a:lnTo>
                  <a:pt x="218" y="173"/>
                </a:lnTo>
                <a:lnTo>
                  <a:pt x="212" y="156"/>
                </a:lnTo>
                <a:lnTo>
                  <a:pt x="211" y="155"/>
                </a:lnTo>
                <a:lnTo>
                  <a:pt x="209" y="155"/>
                </a:lnTo>
                <a:close/>
                <a:moveTo>
                  <a:pt x="230" y="100"/>
                </a:moveTo>
                <a:lnTo>
                  <a:pt x="229" y="101"/>
                </a:lnTo>
                <a:lnTo>
                  <a:pt x="227" y="103"/>
                </a:lnTo>
                <a:lnTo>
                  <a:pt x="222" y="120"/>
                </a:lnTo>
                <a:lnTo>
                  <a:pt x="214" y="140"/>
                </a:lnTo>
                <a:lnTo>
                  <a:pt x="214" y="143"/>
                </a:lnTo>
                <a:lnTo>
                  <a:pt x="214" y="148"/>
                </a:lnTo>
                <a:lnTo>
                  <a:pt x="222" y="168"/>
                </a:lnTo>
                <a:lnTo>
                  <a:pt x="227" y="186"/>
                </a:lnTo>
                <a:lnTo>
                  <a:pt x="229" y="187"/>
                </a:lnTo>
                <a:lnTo>
                  <a:pt x="230" y="187"/>
                </a:lnTo>
                <a:lnTo>
                  <a:pt x="231" y="187"/>
                </a:lnTo>
                <a:lnTo>
                  <a:pt x="248" y="177"/>
                </a:lnTo>
                <a:lnTo>
                  <a:pt x="259" y="164"/>
                </a:lnTo>
                <a:lnTo>
                  <a:pt x="266" y="151"/>
                </a:lnTo>
                <a:lnTo>
                  <a:pt x="266" y="137"/>
                </a:lnTo>
                <a:lnTo>
                  <a:pt x="259" y="124"/>
                </a:lnTo>
                <a:lnTo>
                  <a:pt x="249" y="111"/>
                </a:lnTo>
                <a:lnTo>
                  <a:pt x="231" y="101"/>
                </a:lnTo>
                <a:lnTo>
                  <a:pt x="230" y="100"/>
                </a:lnTo>
                <a:close/>
                <a:moveTo>
                  <a:pt x="50" y="100"/>
                </a:moveTo>
                <a:lnTo>
                  <a:pt x="48" y="100"/>
                </a:lnTo>
                <a:lnTo>
                  <a:pt x="31" y="111"/>
                </a:lnTo>
                <a:lnTo>
                  <a:pt x="19" y="124"/>
                </a:lnTo>
                <a:lnTo>
                  <a:pt x="14" y="137"/>
                </a:lnTo>
                <a:lnTo>
                  <a:pt x="14" y="151"/>
                </a:lnTo>
                <a:lnTo>
                  <a:pt x="19" y="164"/>
                </a:lnTo>
                <a:lnTo>
                  <a:pt x="31" y="177"/>
                </a:lnTo>
                <a:lnTo>
                  <a:pt x="33" y="177"/>
                </a:lnTo>
                <a:lnTo>
                  <a:pt x="34" y="175"/>
                </a:lnTo>
                <a:lnTo>
                  <a:pt x="38" y="171"/>
                </a:lnTo>
                <a:lnTo>
                  <a:pt x="43" y="169"/>
                </a:lnTo>
                <a:lnTo>
                  <a:pt x="48" y="168"/>
                </a:lnTo>
                <a:lnTo>
                  <a:pt x="55" y="168"/>
                </a:lnTo>
                <a:lnTo>
                  <a:pt x="56" y="166"/>
                </a:lnTo>
                <a:lnTo>
                  <a:pt x="57" y="165"/>
                </a:lnTo>
                <a:lnTo>
                  <a:pt x="61" y="156"/>
                </a:lnTo>
                <a:lnTo>
                  <a:pt x="64" y="148"/>
                </a:lnTo>
                <a:lnTo>
                  <a:pt x="65" y="143"/>
                </a:lnTo>
                <a:lnTo>
                  <a:pt x="64" y="140"/>
                </a:lnTo>
                <a:lnTo>
                  <a:pt x="57" y="120"/>
                </a:lnTo>
                <a:lnTo>
                  <a:pt x="52" y="103"/>
                </a:lnTo>
                <a:lnTo>
                  <a:pt x="51" y="101"/>
                </a:lnTo>
                <a:lnTo>
                  <a:pt x="50" y="100"/>
                </a:lnTo>
                <a:close/>
                <a:moveTo>
                  <a:pt x="139" y="94"/>
                </a:moveTo>
                <a:lnTo>
                  <a:pt x="154" y="96"/>
                </a:lnTo>
                <a:lnTo>
                  <a:pt x="167" y="105"/>
                </a:lnTo>
                <a:lnTo>
                  <a:pt x="175" y="118"/>
                </a:lnTo>
                <a:lnTo>
                  <a:pt x="179" y="133"/>
                </a:lnTo>
                <a:lnTo>
                  <a:pt x="175" y="148"/>
                </a:lnTo>
                <a:lnTo>
                  <a:pt x="167" y="160"/>
                </a:lnTo>
                <a:lnTo>
                  <a:pt x="154" y="169"/>
                </a:lnTo>
                <a:lnTo>
                  <a:pt x="139" y="171"/>
                </a:lnTo>
                <a:lnTo>
                  <a:pt x="124" y="169"/>
                </a:lnTo>
                <a:lnTo>
                  <a:pt x="111" y="160"/>
                </a:lnTo>
                <a:lnTo>
                  <a:pt x="102" y="148"/>
                </a:lnTo>
                <a:lnTo>
                  <a:pt x="100" y="133"/>
                </a:lnTo>
                <a:lnTo>
                  <a:pt x="102" y="118"/>
                </a:lnTo>
                <a:lnTo>
                  <a:pt x="111" y="105"/>
                </a:lnTo>
                <a:lnTo>
                  <a:pt x="124" y="96"/>
                </a:lnTo>
                <a:lnTo>
                  <a:pt x="139" y="94"/>
                </a:lnTo>
                <a:close/>
                <a:moveTo>
                  <a:pt x="186" y="87"/>
                </a:moveTo>
                <a:lnTo>
                  <a:pt x="185" y="87"/>
                </a:lnTo>
                <a:lnTo>
                  <a:pt x="184" y="88"/>
                </a:lnTo>
                <a:lnTo>
                  <a:pt x="184" y="91"/>
                </a:lnTo>
                <a:lnTo>
                  <a:pt x="207" y="132"/>
                </a:lnTo>
                <a:lnTo>
                  <a:pt x="208" y="133"/>
                </a:lnTo>
                <a:lnTo>
                  <a:pt x="209" y="133"/>
                </a:lnTo>
                <a:lnTo>
                  <a:pt x="211" y="132"/>
                </a:lnTo>
                <a:lnTo>
                  <a:pt x="212" y="131"/>
                </a:lnTo>
                <a:lnTo>
                  <a:pt x="217" y="114"/>
                </a:lnTo>
                <a:lnTo>
                  <a:pt x="221" y="99"/>
                </a:lnTo>
                <a:lnTo>
                  <a:pt x="221" y="97"/>
                </a:lnTo>
                <a:lnTo>
                  <a:pt x="220" y="95"/>
                </a:lnTo>
                <a:lnTo>
                  <a:pt x="204" y="91"/>
                </a:lnTo>
                <a:lnTo>
                  <a:pt x="186" y="87"/>
                </a:lnTo>
                <a:close/>
                <a:moveTo>
                  <a:pt x="93" y="87"/>
                </a:moveTo>
                <a:lnTo>
                  <a:pt x="75" y="91"/>
                </a:lnTo>
                <a:lnTo>
                  <a:pt x="60" y="96"/>
                </a:lnTo>
                <a:lnTo>
                  <a:pt x="59" y="96"/>
                </a:lnTo>
                <a:lnTo>
                  <a:pt x="57" y="99"/>
                </a:lnTo>
                <a:lnTo>
                  <a:pt x="61" y="114"/>
                </a:lnTo>
                <a:lnTo>
                  <a:pt x="68" y="132"/>
                </a:lnTo>
                <a:lnTo>
                  <a:pt x="68" y="132"/>
                </a:lnTo>
                <a:lnTo>
                  <a:pt x="69" y="133"/>
                </a:lnTo>
                <a:lnTo>
                  <a:pt x="70" y="133"/>
                </a:lnTo>
                <a:lnTo>
                  <a:pt x="71" y="132"/>
                </a:lnTo>
                <a:lnTo>
                  <a:pt x="96" y="91"/>
                </a:lnTo>
                <a:lnTo>
                  <a:pt x="96" y="88"/>
                </a:lnTo>
                <a:lnTo>
                  <a:pt x="94" y="87"/>
                </a:lnTo>
                <a:lnTo>
                  <a:pt x="93" y="87"/>
                </a:lnTo>
                <a:close/>
                <a:moveTo>
                  <a:pt x="139" y="83"/>
                </a:moveTo>
                <a:lnTo>
                  <a:pt x="111" y="85"/>
                </a:lnTo>
                <a:lnTo>
                  <a:pt x="108" y="86"/>
                </a:lnTo>
                <a:lnTo>
                  <a:pt x="105" y="87"/>
                </a:lnTo>
                <a:lnTo>
                  <a:pt x="102" y="90"/>
                </a:lnTo>
                <a:lnTo>
                  <a:pt x="87" y="114"/>
                </a:lnTo>
                <a:lnTo>
                  <a:pt x="74" y="138"/>
                </a:lnTo>
                <a:lnTo>
                  <a:pt x="73" y="143"/>
                </a:lnTo>
                <a:lnTo>
                  <a:pt x="74" y="148"/>
                </a:lnTo>
                <a:lnTo>
                  <a:pt x="87" y="174"/>
                </a:lnTo>
                <a:lnTo>
                  <a:pt x="102" y="198"/>
                </a:lnTo>
                <a:lnTo>
                  <a:pt x="105" y="201"/>
                </a:lnTo>
                <a:lnTo>
                  <a:pt x="108" y="202"/>
                </a:lnTo>
                <a:lnTo>
                  <a:pt x="111" y="202"/>
                </a:lnTo>
                <a:lnTo>
                  <a:pt x="139" y="203"/>
                </a:lnTo>
                <a:lnTo>
                  <a:pt x="168" y="202"/>
                </a:lnTo>
                <a:lnTo>
                  <a:pt x="171" y="202"/>
                </a:lnTo>
                <a:lnTo>
                  <a:pt x="174" y="201"/>
                </a:lnTo>
                <a:lnTo>
                  <a:pt x="176" y="198"/>
                </a:lnTo>
                <a:lnTo>
                  <a:pt x="191" y="174"/>
                </a:lnTo>
                <a:lnTo>
                  <a:pt x="204" y="148"/>
                </a:lnTo>
                <a:lnTo>
                  <a:pt x="206" y="143"/>
                </a:lnTo>
                <a:lnTo>
                  <a:pt x="204" y="138"/>
                </a:lnTo>
                <a:lnTo>
                  <a:pt x="191" y="114"/>
                </a:lnTo>
                <a:lnTo>
                  <a:pt x="176" y="90"/>
                </a:lnTo>
                <a:lnTo>
                  <a:pt x="174" y="87"/>
                </a:lnTo>
                <a:lnTo>
                  <a:pt x="171" y="86"/>
                </a:lnTo>
                <a:lnTo>
                  <a:pt x="168" y="85"/>
                </a:lnTo>
                <a:lnTo>
                  <a:pt x="139" y="83"/>
                </a:lnTo>
                <a:close/>
                <a:moveTo>
                  <a:pt x="139" y="50"/>
                </a:moveTo>
                <a:lnTo>
                  <a:pt x="138" y="50"/>
                </a:lnTo>
                <a:lnTo>
                  <a:pt x="126" y="62"/>
                </a:lnTo>
                <a:lnTo>
                  <a:pt x="114" y="74"/>
                </a:lnTo>
                <a:lnTo>
                  <a:pt x="114" y="77"/>
                </a:lnTo>
                <a:lnTo>
                  <a:pt x="115" y="78"/>
                </a:lnTo>
                <a:lnTo>
                  <a:pt x="116" y="78"/>
                </a:lnTo>
                <a:lnTo>
                  <a:pt x="163" y="80"/>
                </a:lnTo>
                <a:lnTo>
                  <a:pt x="165" y="78"/>
                </a:lnTo>
                <a:lnTo>
                  <a:pt x="166" y="77"/>
                </a:lnTo>
                <a:lnTo>
                  <a:pt x="165" y="74"/>
                </a:lnTo>
                <a:lnTo>
                  <a:pt x="153" y="62"/>
                </a:lnTo>
                <a:lnTo>
                  <a:pt x="142" y="50"/>
                </a:lnTo>
                <a:lnTo>
                  <a:pt x="139" y="50"/>
                </a:lnTo>
                <a:close/>
                <a:moveTo>
                  <a:pt x="170" y="32"/>
                </a:moveTo>
                <a:lnTo>
                  <a:pt x="160" y="36"/>
                </a:lnTo>
                <a:lnTo>
                  <a:pt x="148" y="42"/>
                </a:lnTo>
                <a:lnTo>
                  <a:pt x="147" y="44"/>
                </a:lnTo>
                <a:lnTo>
                  <a:pt x="147" y="46"/>
                </a:lnTo>
                <a:lnTo>
                  <a:pt x="148" y="48"/>
                </a:lnTo>
                <a:lnTo>
                  <a:pt x="161" y="60"/>
                </a:lnTo>
                <a:lnTo>
                  <a:pt x="174" y="76"/>
                </a:lnTo>
                <a:lnTo>
                  <a:pt x="176" y="78"/>
                </a:lnTo>
                <a:lnTo>
                  <a:pt x="179" y="80"/>
                </a:lnTo>
                <a:lnTo>
                  <a:pt x="181" y="81"/>
                </a:lnTo>
                <a:lnTo>
                  <a:pt x="202" y="83"/>
                </a:lnTo>
                <a:lnTo>
                  <a:pt x="218" y="88"/>
                </a:lnTo>
                <a:lnTo>
                  <a:pt x="221" y="88"/>
                </a:lnTo>
                <a:lnTo>
                  <a:pt x="222" y="87"/>
                </a:lnTo>
                <a:lnTo>
                  <a:pt x="222" y="86"/>
                </a:lnTo>
                <a:lnTo>
                  <a:pt x="222" y="71"/>
                </a:lnTo>
                <a:lnTo>
                  <a:pt x="220" y="58"/>
                </a:lnTo>
                <a:lnTo>
                  <a:pt x="216" y="46"/>
                </a:lnTo>
                <a:lnTo>
                  <a:pt x="214" y="46"/>
                </a:lnTo>
                <a:lnTo>
                  <a:pt x="213" y="45"/>
                </a:lnTo>
                <a:lnTo>
                  <a:pt x="212" y="46"/>
                </a:lnTo>
                <a:lnTo>
                  <a:pt x="200" y="50"/>
                </a:lnTo>
                <a:lnTo>
                  <a:pt x="189" y="49"/>
                </a:lnTo>
                <a:lnTo>
                  <a:pt x="180" y="44"/>
                </a:lnTo>
                <a:lnTo>
                  <a:pt x="174" y="34"/>
                </a:lnTo>
                <a:lnTo>
                  <a:pt x="172" y="32"/>
                </a:lnTo>
                <a:lnTo>
                  <a:pt x="170" y="32"/>
                </a:lnTo>
                <a:close/>
                <a:moveTo>
                  <a:pt x="97" y="30"/>
                </a:moveTo>
                <a:lnTo>
                  <a:pt x="83" y="31"/>
                </a:lnTo>
                <a:lnTo>
                  <a:pt x="70" y="39"/>
                </a:lnTo>
                <a:lnTo>
                  <a:pt x="62" y="50"/>
                </a:lnTo>
                <a:lnTo>
                  <a:pt x="57" y="65"/>
                </a:lnTo>
                <a:lnTo>
                  <a:pt x="56" y="86"/>
                </a:lnTo>
                <a:lnTo>
                  <a:pt x="57" y="87"/>
                </a:lnTo>
                <a:lnTo>
                  <a:pt x="59" y="88"/>
                </a:lnTo>
                <a:lnTo>
                  <a:pt x="60" y="88"/>
                </a:lnTo>
                <a:lnTo>
                  <a:pt x="78" y="83"/>
                </a:lnTo>
                <a:lnTo>
                  <a:pt x="98" y="81"/>
                </a:lnTo>
                <a:lnTo>
                  <a:pt x="101" y="80"/>
                </a:lnTo>
                <a:lnTo>
                  <a:pt x="103" y="78"/>
                </a:lnTo>
                <a:lnTo>
                  <a:pt x="106" y="76"/>
                </a:lnTo>
                <a:lnTo>
                  <a:pt x="119" y="60"/>
                </a:lnTo>
                <a:lnTo>
                  <a:pt x="131" y="48"/>
                </a:lnTo>
                <a:lnTo>
                  <a:pt x="133" y="46"/>
                </a:lnTo>
                <a:lnTo>
                  <a:pt x="133" y="44"/>
                </a:lnTo>
                <a:lnTo>
                  <a:pt x="131" y="42"/>
                </a:lnTo>
                <a:lnTo>
                  <a:pt x="114" y="34"/>
                </a:lnTo>
                <a:lnTo>
                  <a:pt x="97" y="30"/>
                </a:lnTo>
                <a:close/>
                <a:moveTo>
                  <a:pt x="197" y="0"/>
                </a:moveTo>
                <a:lnTo>
                  <a:pt x="209" y="3"/>
                </a:lnTo>
                <a:lnTo>
                  <a:pt x="217" y="11"/>
                </a:lnTo>
                <a:lnTo>
                  <a:pt x="222" y="21"/>
                </a:lnTo>
                <a:lnTo>
                  <a:pt x="221" y="32"/>
                </a:lnTo>
                <a:lnTo>
                  <a:pt x="222" y="35"/>
                </a:lnTo>
                <a:lnTo>
                  <a:pt x="229" y="49"/>
                </a:lnTo>
                <a:lnTo>
                  <a:pt x="231" y="67"/>
                </a:lnTo>
                <a:lnTo>
                  <a:pt x="230" y="90"/>
                </a:lnTo>
                <a:lnTo>
                  <a:pt x="230" y="91"/>
                </a:lnTo>
                <a:lnTo>
                  <a:pt x="231" y="92"/>
                </a:lnTo>
                <a:lnTo>
                  <a:pt x="253" y="104"/>
                </a:lnTo>
                <a:lnTo>
                  <a:pt x="267" y="115"/>
                </a:lnTo>
                <a:lnTo>
                  <a:pt x="276" y="129"/>
                </a:lnTo>
                <a:lnTo>
                  <a:pt x="280" y="143"/>
                </a:lnTo>
                <a:lnTo>
                  <a:pt x="276" y="159"/>
                </a:lnTo>
                <a:lnTo>
                  <a:pt x="267" y="171"/>
                </a:lnTo>
                <a:lnTo>
                  <a:pt x="252" y="184"/>
                </a:lnTo>
                <a:lnTo>
                  <a:pt x="231" y="194"/>
                </a:lnTo>
                <a:lnTo>
                  <a:pt x="230" y="196"/>
                </a:lnTo>
                <a:lnTo>
                  <a:pt x="230" y="197"/>
                </a:lnTo>
                <a:lnTo>
                  <a:pt x="231" y="207"/>
                </a:lnTo>
                <a:lnTo>
                  <a:pt x="231" y="209"/>
                </a:lnTo>
                <a:lnTo>
                  <a:pt x="232" y="209"/>
                </a:lnTo>
                <a:lnTo>
                  <a:pt x="240" y="215"/>
                </a:lnTo>
                <a:lnTo>
                  <a:pt x="246" y="223"/>
                </a:lnTo>
                <a:lnTo>
                  <a:pt x="248" y="233"/>
                </a:lnTo>
                <a:lnTo>
                  <a:pt x="245" y="243"/>
                </a:lnTo>
                <a:lnTo>
                  <a:pt x="239" y="252"/>
                </a:lnTo>
                <a:lnTo>
                  <a:pt x="230" y="257"/>
                </a:lnTo>
                <a:lnTo>
                  <a:pt x="220" y="257"/>
                </a:lnTo>
                <a:lnTo>
                  <a:pt x="218" y="258"/>
                </a:lnTo>
                <a:lnTo>
                  <a:pt x="217" y="258"/>
                </a:lnTo>
                <a:lnTo>
                  <a:pt x="206" y="266"/>
                </a:lnTo>
                <a:lnTo>
                  <a:pt x="193" y="270"/>
                </a:lnTo>
                <a:lnTo>
                  <a:pt x="177" y="267"/>
                </a:lnTo>
                <a:lnTo>
                  <a:pt x="160" y="261"/>
                </a:lnTo>
                <a:lnTo>
                  <a:pt x="142" y="248"/>
                </a:lnTo>
                <a:lnTo>
                  <a:pt x="139" y="248"/>
                </a:lnTo>
                <a:lnTo>
                  <a:pt x="138" y="248"/>
                </a:lnTo>
                <a:lnTo>
                  <a:pt x="119" y="262"/>
                </a:lnTo>
                <a:lnTo>
                  <a:pt x="100" y="269"/>
                </a:lnTo>
                <a:lnTo>
                  <a:pt x="83" y="269"/>
                </a:lnTo>
                <a:lnTo>
                  <a:pt x="69" y="265"/>
                </a:lnTo>
                <a:lnTo>
                  <a:pt x="59" y="254"/>
                </a:lnTo>
                <a:lnTo>
                  <a:pt x="51" y="239"/>
                </a:lnTo>
                <a:lnTo>
                  <a:pt x="48" y="219"/>
                </a:lnTo>
                <a:lnTo>
                  <a:pt x="47" y="217"/>
                </a:lnTo>
                <a:lnTo>
                  <a:pt x="46" y="216"/>
                </a:lnTo>
                <a:lnTo>
                  <a:pt x="36" y="210"/>
                </a:lnTo>
                <a:lnTo>
                  <a:pt x="29" y="200"/>
                </a:lnTo>
                <a:lnTo>
                  <a:pt x="29" y="187"/>
                </a:lnTo>
                <a:lnTo>
                  <a:pt x="29" y="186"/>
                </a:lnTo>
                <a:lnTo>
                  <a:pt x="28" y="184"/>
                </a:lnTo>
                <a:lnTo>
                  <a:pt x="13" y="173"/>
                </a:lnTo>
                <a:lnTo>
                  <a:pt x="4" y="159"/>
                </a:lnTo>
                <a:lnTo>
                  <a:pt x="0" y="145"/>
                </a:lnTo>
                <a:lnTo>
                  <a:pt x="2" y="129"/>
                </a:lnTo>
                <a:lnTo>
                  <a:pt x="11" y="115"/>
                </a:lnTo>
                <a:lnTo>
                  <a:pt x="27" y="104"/>
                </a:lnTo>
                <a:lnTo>
                  <a:pt x="48" y="92"/>
                </a:lnTo>
                <a:lnTo>
                  <a:pt x="50" y="91"/>
                </a:lnTo>
                <a:lnTo>
                  <a:pt x="50" y="90"/>
                </a:lnTo>
                <a:lnTo>
                  <a:pt x="48" y="67"/>
                </a:lnTo>
                <a:lnTo>
                  <a:pt x="51" y="48"/>
                </a:lnTo>
                <a:lnTo>
                  <a:pt x="59" y="32"/>
                </a:lnTo>
                <a:lnTo>
                  <a:pt x="70" y="23"/>
                </a:lnTo>
                <a:lnTo>
                  <a:pt x="84" y="18"/>
                </a:lnTo>
                <a:lnTo>
                  <a:pt x="100" y="19"/>
                </a:lnTo>
                <a:lnTo>
                  <a:pt x="119" y="26"/>
                </a:lnTo>
                <a:lnTo>
                  <a:pt x="138" y="39"/>
                </a:lnTo>
                <a:lnTo>
                  <a:pt x="139" y="40"/>
                </a:lnTo>
                <a:lnTo>
                  <a:pt x="142" y="39"/>
                </a:lnTo>
                <a:lnTo>
                  <a:pt x="156" y="28"/>
                </a:lnTo>
                <a:lnTo>
                  <a:pt x="171" y="22"/>
                </a:lnTo>
                <a:lnTo>
                  <a:pt x="172" y="21"/>
                </a:lnTo>
                <a:lnTo>
                  <a:pt x="172" y="19"/>
                </a:lnTo>
                <a:lnTo>
                  <a:pt x="177" y="9"/>
                </a:lnTo>
                <a:lnTo>
                  <a:pt x="186" y="3"/>
                </a:lnTo>
                <a:lnTo>
                  <a:pt x="197" y="0"/>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endParaRPr lang="zh-CN" altLang="en-US"/>
          </a:p>
        </p:txBody>
      </p:sp>
      <p:sp>
        <p:nvSpPr>
          <p:cNvPr id="6" name="Freeform 345"/>
          <p:cNvSpPr>
            <a:spLocks noEditPoints="1"/>
          </p:cNvSpPr>
          <p:nvPr userDrawn="1"/>
        </p:nvSpPr>
        <p:spPr bwMode="auto">
          <a:xfrm>
            <a:off x="186079" y="4056611"/>
            <a:ext cx="1847218" cy="2614528"/>
          </a:xfrm>
          <a:custGeom>
            <a:avLst/>
            <a:gdLst>
              <a:gd name="T0" fmla="*/ 190 w 195"/>
              <a:gd name="T1" fmla="*/ 163 h 276"/>
              <a:gd name="T2" fmla="*/ 195 w 195"/>
              <a:gd name="T3" fmla="*/ 174 h 276"/>
              <a:gd name="T4" fmla="*/ 192 w 195"/>
              <a:gd name="T5" fmla="*/ 180 h 276"/>
              <a:gd name="T6" fmla="*/ 105 w 195"/>
              <a:gd name="T7" fmla="*/ 212 h 276"/>
              <a:gd name="T8" fmla="*/ 98 w 195"/>
              <a:gd name="T9" fmla="*/ 202 h 276"/>
              <a:gd name="T10" fmla="*/ 101 w 195"/>
              <a:gd name="T11" fmla="*/ 195 h 276"/>
              <a:gd name="T12" fmla="*/ 187 w 195"/>
              <a:gd name="T13" fmla="*/ 160 h 276"/>
              <a:gd name="T14" fmla="*/ 20 w 195"/>
              <a:gd name="T15" fmla="*/ 147 h 276"/>
              <a:gd name="T16" fmla="*/ 15 w 195"/>
              <a:gd name="T17" fmla="*/ 157 h 276"/>
              <a:gd name="T18" fmla="*/ 20 w 195"/>
              <a:gd name="T19" fmla="*/ 168 h 276"/>
              <a:gd name="T20" fmla="*/ 32 w 195"/>
              <a:gd name="T21" fmla="*/ 169 h 276"/>
              <a:gd name="T22" fmla="*/ 40 w 195"/>
              <a:gd name="T23" fmla="*/ 161 h 276"/>
              <a:gd name="T24" fmla="*/ 37 w 195"/>
              <a:gd name="T25" fmla="*/ 150 h 276"/>
              <a:gd name="T26" fmla="*/ 27 w 195"/>
              <a:gd name="T27" fmla="*/ 145 h 276"/>
              <a:gd name="T28" fmla="*/ 102 w 195"/>
              <a:gd name="T29" fmla="*/ 2 h 276"/>
              <a:gd name="T30" fmla="*/ 105 w 195"/>
              <a:gd name="T31" fmla="*/ 12 h 276"/>
              <a:gd name="T32" fmla="*/ 100 w 195"/>
              <a:gd name="T33" fmla="*/ 14 h 276"/>
              <a:gd name="T34" fmla="*/ 151 w 195"/>
              <a:gd name="T35" fmla="*/ 146 h 276"/>
              <a:gd name="T36" fmla="*/ 148 w 195"/>
              <a:gd name="T37" fmla="*/ 149 h 276"/>
              <a:gd name="T38" fmla="*/ 147 w 195"/>
              <a:gd name="T39" fmla="*/ 151 h 276"/>
              <a:gd name="T40" fmla="*/ 148 w 195"/>
              <a:gd name="T41" fmla="*/ 160 h 276"/>
              <a:gd name="T42" fmla="*/ 144 w 195"/>
              <a:gd name="T43" fmla="*/ 166 h 276"/>
              <a:gd name="T44" fmla="*/ 129 w 195"/>
              <a:gd name="T45" fmla="*/ 169 h 276"/>
              <a:gd name="T46" fmla="*/ 124 w 195"/>
              <a:gd name="T47" fmla="*/ 161 h 276"/>
              <a:gd name="T48" fmla="*/ 120 w 195"/>
              <a:gd name="T49" fmla="*/ 160 h 276"/>
              <a:gd name="T50" fmla="*/ 118 w 195"/>
              <a:gd name="T51" fmla="*/ 160 h 276"/>
              <a:gd name="T52" fmla="*/ 91 w 195"/>
              <a:gd name="T53" fmla="*/ 97 h 276"/>
              <a:gd name="T54" fmla="*/ 84 w 195"/>
              <a:gd name="T55" fmla="*/ 97 h 276"/>
              <a:gd name="T56" fmla="*/ 52 w 195"/>
              <a:gd name="T57" fmla="*/ 136 h 276"/>
              <a:gd name="T58" fmla="*/ 55 w 195"/>
              <a:gd name="T59" fmla="*/ 151 h 276"/>
              <a:gd name="T60" fmla="*/ 52 w 195"/>
              <a:gd name="T61" fmla="*/ 170 h 276"/>
              <a:gd name="T62" fmla="*/ 46 w 195"/>
              <a:gd name="T63" fmla="*/ 180 h 276"/>
              <a:gd name="T64" fmla="*/ 59 w 195"/>
              <a:gd name="T65" fmla="*/ 216 h 276"/>
              <a:gd name="T66" fmla="*/ 87 w 195"/>
              <a:gd name="T67" fmla="*/ 243 h 276"/>
              <a:gd name="T68" fmla="*/ 185 w 195"/>
              <a:gd name="T69" fmla="*/ 244 h 276"/>
              <a:gd name="T70" fmla="*/ 193 w 195"/>
              <a:gd name="T71" fmla="*/ 256 h 276"/>
              <a:gd name="T72" fmla="*/ 189 w 195"/>
              <a:gd name="T73" fmla="*/ 274 h 276"/>
              <a:gd name="T74" fmla="*/ 22 w 195"/>
              <a:gd name="T75" fmla="*/ 276 h 276"/>
              <a:gd name="T76" fmla="*/ 12 w 195"/>
              <a:gd name="T77" fmla="*/ 270 h 276"/>
              <a:gd name="T78" fmla="*/ 12 w 195"/>
              <a:gd name="T79" fmla="*/ 251 h 276"/>
              <a:gd name="T80" fmla="*/ 22 w 195"/>
              <a:gd name="T81" fmla="*/ 244 h 276"/>
              <a:gd name="T82" fmla="*/ 29 w 195"/>
              <a:gd name="T83" fmla="*/ 241 h 276"/>
              <a:gd name="T84" fmla="*/ 17 w 195"/>
              <a:gd name="T85" fmla="*/ 210 h 276"/>
              <a:gd name="T86" fmla="*/ 8 w 195"/>
              <a:gd name="T87" fmla="*/ 177 h 276"/>
              <a:gd name="T88" fmla="*/ 0 w 195"/>
              <a:gd name="T89" fmla="*/ 157 h 276"/>
              <a:gd name="T90" fmla="*/ 15 w 195"/>
              <a:gd name="T91" fmla="*/ 131 h 276"/>
              <a:gd name="T92" fmla="*/ 38 w 195"/>
              <a:gd name="T93" fmla="*/ 91 h 276"/>
              <a:gd name="T94" fmla="*/ 75 w 195"/>
              <a:gd name="T95" fmla="*/ 62 h 276"/>
              <a:gd name="T96" fmla="*/ 65 w 195"/>
              <a:gd name="T97" fmla="*/ 31 h 276"/>
              <a:gd name="T98" fmla="*/ 61 w 195"/>
              <a:gd name="T99" fmla="*/ 30 h 276"/>
              <a:gd name="T100" fmla="*/ 56 w 195"/>
              <a:gd name="T101" fmla="*/ 31 h 276"/>
              <a:gd name="T102" fmla="*/ 52 w 195"/>
              <a:gd name="T103" fmla="*/ 20 h 276"/>
              <a:gd name="T104" fmla="*/ 59 w 195"/>
              <a:gd name="T105" fmla="*/ 16 h 276"/>
              <a:gd name="T106" fmla="*/ 101 w 195"/>
              <a:gd name="T10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276">
                <a:moveTo>
                  <a:pt x="187" y="160"/>
                </a:moveTo>
                <a:lnTo>
                  <a:pt x="189" y="161"/>
                </a:lnTo>
                <a:lnTo>
                  <a:pt x="190" y="163"/>
                </a:lnTo>
                <a:lnTo>
                  <a:pt x="193" y="165"/>
                </a:lnTo>
                <a:lnTo>
                  <a:pt x="195" y="172"/>
                </a:lnTo>
                <a:lnTo>
                  <a:pt x="195" y="174"/>
                </a:lnTo>
                <a:lnTo>
                  <a:pt x="195" y="177"/>
                </a:lnTo>
                <a:lnTo>
                  <a:pt x="193" y="178"/>
                </a:lnTo>
                <a:lnTo>
                  <a:pt x="192" y="180"/>
                </a:lnTo>
                <a:lnTo>
                  <a:pt x="110" y="212"/>
                </a:lnTo>
                <a:lnTo>
                  <a:pt x="107" y="212"/>
                </a:lnTo>
                <a:lnTo>
                  <a:pt x="105" y="212"/>
                </a:lnTo>
                <a:lnTo>
                  <a:pt x="103" y="211"/>
                </a:lnTo>
                <a:lnTo>
                  <a:pt x="101" y="209"/>
                </a:lnTo>
                <a:lnTo>
                  <a:pt x="98" y="202"/>
                </a:lnTo>
                <a:lnTo>
                  <a:pt x="98" y="200"/>
                </a:lnTo>
                <a:lnTo>
                  <a:pt x="98" y="197"/>
                </a:lnTo>
                <a:lnTo>
                  <a:pt x="101" y="195"/>
                </a:lnTo>
                <a:lnTo>
                  <a:pt x="102" y="193"/>
                </a:lnTo>
                <a:lnTo>
                  <a:pt x="184" y="161"/>
                </a:lnTo>
                <a:lnTo>
                  <a:pt x="187" y="160"/>
                </a:lnTo>
                <a:close/>
                <a:moveTo>
                  <a:pt x="27" y="145"/>
                </a:moveTo>
                <a:lnTo>
                  <a:pt x="23" y="145"/>
                </a:lnTo>
                <a:lnTo>
                  <a:pt x="20" y="147"/>
                </a:lnTo>
                <a:lnTo>
                  <a:pt x="17" y="150"/>
                </a:lnTo>
                <a:lnTo>
                  <a:pt x="15" y="154"/>
                </a:lnTo>
                <a:lnTo>
                  <a:pt x="15" y="157"/>
                </a:lnTo>
                <a:lnTo>
                  <a:pt x="15" y="161"/>
                </a:lnTo>
                <a:lnTo>
                  <a:pt x="17" y="165"/>
                </a:lnTo>
                <a:lnTo>
                  <a:pt x="20" y="168"/>
                </a:lnTo>
                <a:lnTo>
                  <a:pt x="23" y="169"/>
                </a:lnTo>
                <a:lnTo>
                  <a:pt x="27" y="170"/>
                </a:lnTo>
                <a:lnTo>
                  <a:pt x="32" y="169"/>
                </a:lnTo>
                <a:lnTo>
                  <a:pt x="35" y="168"/>
                </a:lnTo>
                <a:lnTo>
                  <a:pt x="37" y="165"/>
                </a:lnTo>
                <a:lnTo>
                  <a:pt x="40" y="161"/>
                </a:lnTo>
                <a:lnTo>
                  <a:pt x="40" y="157"/>
                </a:lnTo>
                <a:lnTo>
                  <a:pt x="40" y="154"/>
                </a:lnTo>
                <a:lnTo>
                  <a:pt x="37" y="150"/>
                </a:lnTo>
                <a:lnTo>
                  <a:pt x="35" y="147"/>
                </a:lnTo>
                <a:lnTo>
                  <a:pt x="32" y="145"/>
                </a:lnTo>
                <a:lnTo>
                  <a:pt x="27" y="145"/>
                </a:lnTo>
                <a:close/>
                <a:moveTo>
                  <a:pt x="101" y="0"/>
                </a:moveTo>
                <a:lnTo>
                  <a:pt x="102" y="0"/>
                </a:lnTo>
                <a:lnTo>
                  <a:pt x="102" y="2"/>
                </a:lnTo>
                <a:lnTo>
                  <a:pt x="106" y="9"/>
                </a:lnTo>
                <a:lnTo>
                  <a:pt x="106" y="11"/>
                </a:lnTo>
                <a:lnTo>
                  <a:pt x="105" y="12"/>
                </a:lnTo>
                <a:lnTo>
                  <a:pt x="103" y="13"/>
                </a:lnTo>
                <a:lnTo>
                  <a:pt x="101" y="14"/>
                </a:lnTo>
                <a:lnTo>
                  <a:pt x="100" y="14"/>
                </a:lnTo>
                <a:lnTo>
                  <a:pt x="100" y="16"/>
                </a:lnTo>
                <a:lnTo>
                  <a:pt x="100" y="18"/>
                </a:lnTo>
                <a:lnTo>
                  <a:pt x="151" y="146"/>
                </a:lnTo>
                <a:lnTo>
                  <a:pt x="151" y="147"/>
                </a:lnTo>
                <a:lnTo>
                  <a:pt x="149" y="149"/>
                </a:lnTo>
                <a:lnTo>
                  <a:pt x="148" y="149"/>
                </a:lnTo>
                <a:lnTo>
                  <a:pt x="148" y="150"/>
                </a:lnTo>
                <a:lnTo>
                  <a:pt x="147" y="150"/>
                </a:lnTo>
                <a:lnTo>
                  <a:pt x="147" y="151"/>
                </a:lnTo>
                <a:lnTo>
                  <a:pt x="147" y="152"/>
                </a:lnTo>
                <a:lnTo>
                  <a:pt x="148" y="157"/>
                </a:lnTo>
                <a:lnTo>
                  <a:pt x="148" y="160"/>
                </a:lnTo>
                <a:lnTo>
                  <a:pt x="148" y="163"/>
                </a:lnTo>
                <a:lnTo>
                  <a:pt x="147" y="164"/>
                </a:lnTo>
                <a:lnTo>
                  <a:pt x="144" y="166"/>
                </a:lnTo>
                <a:lnTo>
                  <a:pt x="134" y="169"/>
                </a:lnTo>
                <a:lnTo>
                  <a:pt x="132" y="170"/>
                </a:lnTo>
                <a:lnTo>
                  <a:pt x="129" y="169"/>
                </a:lnTo>
                <a:lnTo>
                  <a:pt x="128" y="168"/>
                </a:lnTo>
                <a:lnTo>
                  <a:pt x="125" y="165"/>
                </a:lnTo>
                <a:lnTo>
                  <a:pt x="124" y="161"/>
                </a:lnTo>
                <a:lnTo>
                  <a:pt x="124" y="161"/>
                </a:lnTo>
                <a:lnTo>
                  <a:pt x="123" y="160"/>
                </a:lnTo>
                <a:lnTo>
                  <a:pt x="120" y="160"/>
                </a:lnTo>
                <a:lnTo>
                  <a:pt x="120" y="160"/>
                </a:lnTo>
                <a:lnTo>
                  <a:pt x="119" y="161"/>
                </a:lnTo>
                <a:lnTo>
                  <a:pt x="118" y="160"/>
                </a:lnTo>
                <a:lnTo>
                  <a:pt x="116" y="159"/>
                </a:lnTo>
                <a:lnTo>
                  <a:pt x="93" y="100"/>
                </a:lnTo>
                <a:lnTo>
                  <a:pt x="91" y="97"/>
                </a:lnTo>
                <a:lnTo>
                  <a:pt x="89" y="96"/>
                </a:lnTo>
                <a:lnTo>
                  <a:pt x="87" y="96"/>
                </a:lnTo>
                <a:lnTo>
                  <a:pt x="84" y="97"/>
                </a:lnTo>
                <a:lnTo>
                  <a:pt x="70" y="108"/>
                </a:lnTo>
                <a:lnTo>
                  <a:pt x="60" y="120"/>
                </a:lnTo>
                <a:lnTo>
                  <a:pt x="52" y="136"/>
                </a:lnTo>
                <a:lnTo>
                  <a:pt x="51" y="140"/>
                </a:lnTo>
                <a:lnTo>
                  <a:pt x="52" y="145"/>
                </a:lnTo>
                <a:lnTo>
                  <a:pt x="55" y="151"/>
                </a:lnTo>
                <a:lnTo>
                  <a:pt x="55" y="157"/>
                </a:lnTo>
                <a:lnTo>
                  <a:pt x="55" y="164"/>
                </a:lnTo>
                <a:lnTo>
                  <a:pt x="52" y="170"/>
                </a:lnTo>
                <a:lnTo>
                  <a:pt x="49" y="175"/>
                </a:lnTo>
                <a:lnTo>
                  <a:pt x="47" y="178"/>
                </a:lnTo>
                <a:lnTo>
                  <a:pt x="46" y="180"/>
                </a:lnTo>
                <a:lnTo>
                  <a:pt x="46" y="184"/>
                </a:lnTo>
                <a:lnTo>
                  <a:pt x="51" y="201"/>
                </a:lnTo>
                <a:lnTo>
                  <a:pt x="59" y="216"/>
                </a:lnTo>
                <a:lnTo>
                  <a:pt x="69" y="230"/>
                </a:lnTo>
                <a:lnTo>
                  <a:pt x="83" y="242"/>
                </a:lnTo>
                <a:lnTo>
                  <a:pt x="87" y="243"/>
                </a:lnTo>
                <a:lnTo>
                  <a:pt x="89" y="244"/>
                </a:lnTo>
                <a:lnTo>
                  <a:pt x="181" y="244"/>
                </a:lnTo>
                <a:lnTo>
                  <a:pt x="185" y="244"/>
                </a:lnTo>
                <a:lnTo>
                  <a:pt x="189" y="247"/>
                </a:lnTo>
                <a:lnTo>
                  <a:pt x="192" y="251"/>
                </a:lnTo>
                <a:lnTo>
                  <a:pt x="193" y="256"/>
                </a:lnTo>
                <a:lnTo>
                  <a:pt x="193" y="265"/>
                </a:lnTo>
                <a:lnTo>
                  <a:pt x="192" y="270"/>
                </a:lnTo>
                <a:lnTo>
                  <a:pt x="189" y="274"/>
                </a:lnTo>
                <a:lnTo>
                  <a:pt x="185" y="276"/>
                </a:lnTo>
                <a:lnTo>
                  <a:pt x="181" y="276"/>
                </a:lnTo>
                <a:lnTo>
                  <a:pt x="22" y="276"/>
                </a:lnTo>
                <a:lnTo>
                  <a:pt x="18" y="276"/>
                </a:lnTo>
                <a:lnTo>
                  <a:pt x="14" y="274"/>
                </a:lnTo>
                <a:lnTo>
                  <a:pt x="12" y="270"/>
                </a:lnTo>
                <a:lnTo>
                  <a:pt x="10" y="265"/>
                </a:lnTo>
                <a:lnTo>
                  <a:pt x="10" y="256"/>
                </a:lnTo>
                <a:lnTo>
                  <a:pt x="12" y="251"/>
                </a:lnTo>
                <a:lnTo>
                  <a:pt x="14" y="247"/>
                </a:lnTo>
                <a:lnTo>
                  <a:pt x="18" y="244"/>
                </a:lnTo>
                <a:lnTo>
                  <a:pt x="22" y="244"/>
                </a:lnTo>
                <a:lnTo>
                  <a:pt x="24" y="244"/>
                </a:lnTo>
                <a:lnTo>
                  <a:pt x="27" y="243"/>
                </a:lnTo>
                <a:lnTo>
                  <a:pt x="29" y="241"/>
                </a:lnTo>
                <a:lnTo>
                  <a:pt x="29" y="238"/>
                </a:lnTo>
                <a:lnTo>
                  <a:pt x="28" y="235"/>
                </a:lnTo>
                <a:lnTo>
                  <a:pt x="17" y="210"/>
                </a:lnTo>
                <a:lnTo>
                  <a:pt x="10" y="183"/>
                </a:lnTo>
                <a:lnTo>
                  <a:pt x="9" y="179"/>
                </a:lnTo>
                <a:lnTo>
                  <a:pt x="8" y="177"/>
                </a:lnTo>
                <a:lnTo>
                  <a:pt x="4" y="170"/>
                </a:lnTo>
                <a:lnTo>
                  <a:pt x="0" y="164"/>
                </a:lnTo>
                <a:lnTo>
                  <a:pt x="0" y="157"/>
                </a:lnTo>
                <a:lnTo>
                  <a:pt x="3" y="143"/>
                </a:lnTo>
                <a:lnTo>
                  <a:pt x="13" y="133"/>
                </a:lnTo>
                <a:lnTo>
                  <a:pt x="15" y="131"/>
                </a:lnTo>
                <a:lnTo>
                  <a:pt x="17" y="128"/>
                </a:lnTo>
                <a:lnTo>
                  <a:pt x="27" y="109"/>
                </a:lnTo>
                <a:lnTo>
                  <a:pt x="38" y="91"/>
                </a:lnTo>
                <a:lnTo>
                  <a:pt x="54" y="76"/>
                </a:lnTo>
                <a:lnTo>
                  <a:pt x="73" y="63"/>
                </a:lnTo>
                <a:lnTo>
                  <a:pt x="75" y="62"/>
                </a:lnTo>
                <a:lnTo>
                  <a:pt x="75" y="59"/>
                </a:lnTo>
                <a:lnTo>
                  <a:pt x="75" y="57"/>
                </a:lnTo>
                <a:lnTo>
                  <a:pt x="65" y="31"/>
                </a:lnTo>
                <a:lnTo>
                  <a:pt x="65" y="30"/>
                </a:lnTo>
                <a:lnTo>
                  <a:pt x="64" y="30"/>
                </a:lnTo>
                <a:lnTo>
                  <a:pt x="61" y="30"/>
                </a:lnTo>
                <a:lnTo>
                  <a:pt x="59" y="31"/>
                </a:lnTo>
                <a:lnTo>
                  <a:pt x="58" y="31"/>
                </a:lnTo>
                <a:lnTo>
                  <a:pt x="56" y="31"/>
                </a:lnTo>
                <a:lnTo>
                  <a:pt x="55" y="30"/>
                </a:lnTo>
                <a:lnTo>
                  <a:pt x="52" y="22"/>
                </a:lnTo>
                <a:lnTo>
                  <a:pt x="52" y="20"/>
                </a:lnTo>
                <a:lnTo>
                  <a:pt x="52" y="18"/>
                </a:lnTo>
                <a:lnTo>
                  <a:pt x="54" y="18"/>
                </a:lnTo>
                <a:lnTo>
                  <a:pt x="59" y="16"/>
                </a:lnTo>
                <a:lnTo>
                  <a:pt x="93" y="2"/>
                </a:lnTo>
                <a:lnTo>
                  <a:pt x="98" y="0"/>
                </a:lnTo>
                <a:lnTo>
                  <a:pt x="101" y="0"/>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endParaRPr lang="zh-CN" altLang="en-US"/>
          </a:p>
        </p:txBody>
      </p:sp>
      <p:sp>
        <p:nvSpPr>
          <p:cNvPr id="7" name="Freeform 387"/>
          <p:cNvSpPr>
            <a:spLocks noEditPoints="1"/>
          </p:cNvSpPr>
          <p:nvPr userDrawn="1"/>
        </p:nvSpPr>
        <p:spPr bwMode="auto">
          <a:xfrm rot="312780">
            <a:off x="3228576" y="399595"/>
            <a:ext cx="1294057" cy="1713594"/>
          </a:xfrm>
          <a:custGeom>
            <a:avLst/>
            <a:gdLst>
              <a:gd name="T0" fmla="*/ 68 w 219"/>
              <a:gd name="T1" fmla="*/ 188 h 290"/>
              <a:gd name="T2" fmla="*/ 108 w 219"/>
              <a:gd name="T3" fmla="*/ 177 h 290"/>
              <a:gd name="T4" fmla="*/ 114 w 219"/>
              <a:gd name="T5" fmla="*/ 174 h 290"/>
              <a:gd name="T6" fmla="*/ 168 w 219"/>
              <a:gd name="T7" fmla="*/ 174 h 290"/>
              <a:gd name="T8" fmla="*/ 52 w 219"/>
              <a:gd name="T9" fmla="*/ 172 h 290"/>
              <a:gd name="T10" fmla="*/ 100 w 219"/>
              <a:gd name="T11" fmla="*/ 170 h 290"/>
              <a:gd name="T12" fmla="*/ 52 w 219"/>
              <a:gd name="T13" fmla="*/ 117 h 290"/>
              <a:gd name="T14" fmla="*/ 44 w 219"/>
              <a:gd name="T15" fmla="*/ 168 h 290"/>
              <a:gd name="T16" fmla="*/ 53 w 219"/>
              <a:gd name="T17" fmla="*/ 118 h 290"/>
              <a:gd name="T18" fmla="*/ 89 w 219"/>
              <a:gd name="T19" fmla="*/ 138 h 290"/>
              <a:gd name="T20" fmla="*/ 137 w 219"/>
              <a:gd name="T21" fmla="*/ 145 h 290"/>
              <a:gd name="T22" fmla="*/ 150 w 219"/>
              <a:gd name="T23" fmla="*/ 141 h 290"/>
              <a:gd name="T24" fmla="*/ 175 w 219"/>
              <a:gd name="T25" fmla="*/ 169 h 290"/>
              <a:gd name="T26" fmla="*/ 172 w 219"/>
              <a:gd name="T27" fmla="*/ 114 h 290"/>
              <a:gd name="T28" fmla="*/ 31 w 219"/>
              <a:gd name="T29" fmla="*/ 152 h 290"/>
              <a:gd name="T30" fmla="*/ 43 w 219"/>
              <a:gd name="T31" fmla="*/ 112 h 290"/>
              <a:gd name="T32" fmla="*/ 115 w 219"/>
              <a:gd name="T33" fmla="*/ 109 h 290"/>
              <a:gd name="T34" fmla="*/ 164 w 219"/>
              <a:gd name="T35" fmla="*/ 112 h 290"/>
              <a:gd name="T36" fmla="*/ 73 w 219"/>
              <a:gd name="T37" fmla="*/ 83 h 290"/>
              <a:gd name="T38" fmla="*/ 83 w 219"/>
              <a:gd name="T39" fmla="*/ 131 h 290"/>
              <a:gd name="T40" fmla="*/ 77 w 219"/>
              <a:gd name="T41" fmla="*/ 82 h 290"/>
              <a:gd name="T42" fmla="*/ 175 w 219"/>
              <a:gd name="T43" fmla="*/ 108 h 290"/>
              <a:gd name="T44" fmla="*/ 196 w 219"/>
              <a:gd name="T45" fmla="*/ 90 h 290"/>
              <a:gd name="T46" fmla="*/ 82 w 219"/>
              <a:gd name="T47" fmla="*/ 77 h 290"/>
              <a:gd name="T48" fmla="*/ 129 w 219"/>
              <a:gd name="T49" fmla="*/ 85 h 290"/>
              <a:gd name="T50" fmla="*/ 174 w 219"/>
              <a:gd name="T51" fmla="*/ 51 h 290"/>
              <a:gd name="T52" fmla="*/ 156 w 219"/>
              <a:gd name="T53" fmla="*/ 96 h 290"/>
              <a:gd name="T54" fmla="*/ 178 w 219"/>
              <a:gd name="T55" fmla="*/ 77 h 290"/>
              <a:gd name="T56" fmla="*/ 43 w 219"/>
              <a:gd name="T57" fmla="*/ 51 h 290"/>
              <a:gd name="T58" fmla="*/ 49 w 219"/>
              <a:gd name="T59" fmla="*/ 104 h 290"/>
              <a:gd name="T60" fmla="*/ 184 w 219"/>
              <a:gd name="T61" fmla="*/ 41 h 290"/>
              <a:gd name="T62" fmla="*/ 202 w 219"/>
              <a:gd name="T63" fmla="*/ 89 h 290"/>
              <a:gd name="T64" fmla="*/ 112 w 219"/>
              <a:gd name="T65" fmla="*/ 205 h 290"/>
              <a:gd name="T66" fmla="*/ 41 w 219"/>
              <a:gd name="T67" fmla="*/ 183 h 290"/>
              <a:gd name="T68" fmla="*/ 137 w 219"/>
              <a:gd name="T69" fmla="*/ 209 h 290"/>
              <a:gd name="T70" fmla="*/ 201 w 219"/>
              <a:gd name="T71" fmla="*/ 64 h 290"/>
              <a:gd name="T72" fmla="*/ 118 w 219"/>
              <a:gd name="T73" fmla="*/ 49 h 290"/>
              <a:gd name="T74" fmla="*/ 138 w 219"/>
              <a:gd name="T75" fmla="*/ 76 h 290"/>
              <a:gd name="T76" fmla="*/ 92 w 219"/>
              <a:gd name="T77" fmla="*/ 23 h 290"/>
              <a:gd name="T78" fmla="*/ 75 w 219"/>
              <a:gd name="T79" fmla="*/ 71 h 290"/>
              <a:gd name="T80" fmla="*/ 95 w 219"/>
              <a:gd name="T81" fmla="*/ 23 h 290"/>
              <a:gd name="T82" fmla="*/ 110 w 219"/>
              <a:gd name="T83" fmla="*/ 43 h 290"/>
              <a:gd name="T84" fmla="*/ 151 w 219"/>
              <a:gd name="T85" fmla="*/ 32 h 290"/>
              <a:gd name="T86" fmla="*/ 219 w 219"/>
              <a:gd name="T87" fmla="*/ 12 h 290"/>
              <a:gd name="T88" fmla="*/ 195 w 219"/>
              <a:gd name="T89" fmla="*/ 30 h 290"/>
              <a:gd name="T90" fmla="*/ 219 w 219"/>
              <a:gd name="T91" fmla="*/ 101 h 290"/>
              <a:gd name="T92" fmla="*/ 118 w 219"/>
              <a:gd name="T93" fmla="*/ 219 h 290"/>
              <a:gd name="T94" fmla="*/ 126 w 219"/>
              <a:gd name="T95" fmla="*/ 243 h 290"/>
              <a:gd name="T96" fmla="*/ 118 w 219"/>
              <a:gd name="T97" fmla="*/ 266 h 290"/>
              <a:gd name="T98" fmla="*/ 183 w 219"/>
              <a:gd name="T99" fmla="*/ 290 h 290"/>
              <a:gd name="T100" fmla="*/ 77 w 219"/>
              <a:gd name="T101" fmla="*/ 269 h 290"/>
              <a:gd name="T102" fmla="*/ 95 w 219"/>
              <a:gd name="T103" fmla="*/ 251 h 290"/>
              <a:gd name="T104" fmla="*/ 103 w 219"/>
              <a:gd name="T105" fmla="*/ 220 h 290"/>
              <a:gd name="T106" fmla="*/ 30 w 219"/>
              <a:gd name="T107" fmla="*/ 193 h 290"/>
              <a:gd name="T108" fmla="*/ 20 w 219"/>
              <a:gd name="T109" fmla="*/ 219 h 290"/>
              <a:gd name="T110" fmla="*/ 13 w 219"/>
              <a:gd name="T111" fmla="*/ 188 h 290"/>
              <a:gd name="T112" fmla="*/ 37 w 219"/>
              <a:gd name="T113" fmla="*/ 173 h 290"/>
              <a:gd name="T114" fmla="*/ 62 w 219"/>
              <a:gd name="T115" fmla="*/ 27 h 290"/>
              <a:gd name="T116" fmla="*/ 177 w 219"/>
              <a:gd name="T117" fmla="*/ 39 h 290"/>
              <a:gd name="T118" fmla="*/ 192 w 219"/>
              <a:gd name="T119" fmla="*/ 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90">
                <a:moveTo>
                  <a:pt x="106" y="175"/>
                </a:moveTo>
                <a:lnTo>
                  <a:pt x="104" y="175"/>
                </a:lnTo>
                <a:lnTo>
                  <a:pt x="87" y="183"/>
                </a:lnTo>
                <a:lnTo>
                  <a:pt x="68" y="187"/>
                </a:lnTo>
                <a:lnTo>
                  <a:pt x="68" y="187"/>
                </a:lnTo>
                <a:lnTo>
                  <a:pt x="67" y="188"/>
                </a:lnTo>
                <a:lnTo>
                  <a:pt x="68" y="188"/>
                </a:lnTo>
                <a:lnTo>
                  <a:pt x="90" y="196"/>
                </a:lnTo>
                <a:lnTo>
                  <a:pt x="113" y="198"/>
                </a:lnTo>
                <a:lnTo>
                  <a:pt x="114" y="198"/>
                </a:lnTo>
                <a:lnTo>
                  <a:pt x="115" y="196"/>
                </a:lnTo>
                <a:lnTo>
                  <a:pt x="115" y="195"/>
                </a:lnTo>
                <a:lnTo>
                  <a:pt x="113" y="186"/>
                </a:lnTo>
                <a:lnTo>
                  <a:pt x="108" y="177"/>
                </a:lnTo>
                <a:lnTo>
                  <a:pt x="108" y="177"/>
                </a:lnTo>
                <a:lnTo>
                  <a:pt x="106" y="175"/>
                </a:lnTo>
                <a:close/>
                <a:moveTo>
                  <a:pt x="142" y="150"/>
                </a:moveTo>
                <a:lnTo>
                  <a:pt x="141" y="150"/>
                </a:lnTo>
                <a:lnTo>
                  <a:pt x="115" y="170"/>
                </a:lnTo>
                <a:lnTo>
                  <a:pt x="114" y="172"/>
                </a:lnTo>
                <a:lnTo>
                  <a:pt x="114" y="174"/>
                </a:lnTo>
                <a:lnTo>
                  <a:pt x="123" y="195"/>
                </a:lnTo>
                <a:lnTo>
                  <a:pt x="124" y="197"/>
                </a:lnTo>
                <a:lnTo>
                  <a:pt x="126" y="197"/>
                </a:lnTo>
                <a:lnTo>
                  <a:pt x="147" y="189"/>
                </a:lnTo>
                <a:lnTo>
                  <a:pt x="168" y="177"/>
                </a:lnTo>
                <a:lnTo>
                  <a:pt x="168" y="175"/>
                </a:lnTo>
                <a:lnTo>
                  <a:pt x="168" y="174"/>
                </a:lnTo>
                <a:lnTo>
                  <a:pt x="168" y="173"/>
                </a:lnTo>
                <a:lnTo>
                  <a:pt x="145" y="150"/>
                </a:lnTo>
                <a:lnTo>
                  <a:pt x="143" y="150"/>
                </a:lnTo>
                <a:lnTo>
                  <a:pt x="142" y="150"/>
                </a:lnTo>
                <a:close/>
                <a:moveTo>
                  <a:pt x="81" y="143"/>
                </a:moveTo>
                <a:lnTo>
                  <a:pt x="80" y="143"/>
                </a:lnTo>
                <a:lnTo>
                  <a:pt x="52" y="172"/>
                </a:lnTo>
                <a:lnTo>
                  <a:pt x="52" y="174"/>
                </a:lnTo>
                <a:lnTo>
                  <a:pt x="52" y="175"/>
                </a:lnTo>
                <a:lnTo>
                  <a:pt x="53" y="177"/>
                </a:lnTo>
                <a:lnTo>
                  <a:pt x="64" y="179"/>
                </a:lnTo>
                <a:lnTo>
                  <a:pt x="77" y="179"/>
                </a:lnTo>
                <a:lnTo>
                  <a:pt x="90" y="175"/>
                </a:lnTo>
                <a:lnTo>
                  <a:pt x="100" y="170"/>
                </a:lnTo>
                <a:lnTo>
                  <a:pt x="101" y="169"/>
                </a:lnTo>
                <a:lnTo>
                  <a:pt x="103" y="168"/>
                </a:lnTo>
                <a:lnTo>
                  <a:pt x="101" y="166"/>
                </a:lnTo>
                <a:lnTo>
                  <a:pt x="85" y="143"/>
                </a:lnTo>
                <a:lnTo>
                  <a:pt x="83" y="143"/>
                </a:lnTo>
                <a:lnTo>
                  <a:pt x="81" y="143"/>
                </a:lnTo>
                <a:close/>
                <a:moveTo>
                  <a:pt x="52" y="117"/>
                </a:moveTo>
                <a:lnTo>
                  <a:pt x="50" y="118"/>
                </a:lnTo>
                <a:lnTo>
                  <a:pt x="49" y="119"/>
                </a:lnTo>
                <a:lnTo>
                  <a:pt x="44" y="129"/>
                </a:lnTo>
                <a:lnTo>
                  <a:pt x="40" y="142"/>
                </a:lnTo>
                <a:lnTo>
                  <a:pt x="40" y="155"/>
                </a:lnTo>
                <a:lnTo>
                  <a:pt x="43" y="166"/>
                </a:lnTo>
                <a:lnTo>
                  <a:pt x="44" y="168"/>
                </a:lnTo>
                <a:lnTo>
                  <a:pt x="45" y="168"/>
                </a:lnTo>
                <a:lnTo>
                  <a:pt x="48" y="168"/>
                </a:lnTo>
                <a:lnTo>
                  <a:pt x="76" y="140"/>
                </a:lnTo>
                <a:lnTo>
                  <a:pt x="76" y="138"/>
                </a:lnTo>
                <a:lnTo>
                  <a:pt x="76" y="136"/>
                </a:lnTo>
                <a:lnTo>
                  <a:pt x="76" y="135"/>
                </a:lnTo>
                <a:lnTo>
                  <a:pt x="53" y="118"/>
                </a:lnTo>
                <a:lnTo>
                  <a:pt x="52" y="117"/>
                </a:lnTo>
                <a:close/>
                <a:moveTo>
                  <a:pt x="110" y="115"/>
                </a:moveTo>
                <a:lnTo>
                  <a:pt x="109" y="115"/>
                </a:lnTo>
                <a:lnTo>
                  <a:pt x="108" y="117"/>
                </a:lnTo>
                <a:lnTo>
                  <a:pt x="89" y="135"/>
                </a:lnTo>
                <a:lnTo>
                  <a:pt x="89" y="136"/>
                </a:lnTo>
                <a:lnTo>
                  <a:pt x="89" y="138"/>
                </a:lnTo>
                <a:lnTo>
                  <a:pt x="89" y="140"/>
                </a:lnTo>
                <a:lnTo>
                  <a:pt x="108" y="164"/>
                </a:lnTo>
                <a:lnTo>
                  <a:pt x="109" y="164"/>
                </a:lnTo>
                <a:lnTo>
                  <a:pt x="110" y="165"/>
                </a:lnTo>
                <a:lnTo>
                  <a:pt x="112" y="164"/>
                </a:lnTo>
                <a:lnTo>
                  <a:pt x="136" y="146"/>
                </a:lnTo>
                <a:lnTo>
                  <a:pt x="137" y="145"/>
                </a:lnTo>
                <a:lnTo>
                  <a:pt x="137" y="142"/>
                </a:lnTo>
                <a:lnTo>
                  <a:pt x="136" y="141"/>
                </a:lnTo>
                <a:lnTo>
                  <a:pt x="112" y="117"/>
                </a:lnTo>
                <a:lnTo>
                  <a:pt x="110" y="115"/>
                </a:lnTo>
                <a:close/>
                <a:moveTo>
                  <a:pt x="172" y="114"/>
                </a:moveTo>
                <a:lnTo>
                  <a:pt x="169" y="115"/>
                </a:lnTo>
                <a:lnTo>
                  <a:pt x="150" y="141"/>
                </a:lnTo>
                <a:lnTo>
                  <a:pt x="149" y="142"/>
                </a:lnTo>
                <a:lnTo>
                  <a:pt x="149" y="145"/>
                </a:lnTo>
                <a:lnTo>
                  <a:pt x="150" y="146"/>
                </a:lnTo>
                <a:lnTo>
                  <a:pt x="172" y="168"/>
                </a:lnTo>
                <a:lnTo>
                  <a:pt x="173" y="169"/>
                </a:lnTo>
                <a:lnTo>
                  <a:pt x="174" y="169"/>
                </a:lnTo>
                <a:lnTo>
                  <a:pt x="175" y="169"/>
                </a:lnTo>
                <a:lnTo>
                  <a:pt x="177" y="168"/>
                </a:lnTo>
                <a:lnTo>
                  <a:pt x="189" y="149"/>
                </a:lnTo>
                <a:lnTo>
                  <a:pt x="196" y="127"/>
                </a:lnTo>
                <a:lnTo>
                  <a:pt x="196" y="124"/>
                </a:lnTo>
                <a:lnTo>
                  <a:pt x="195" y="123"/>
                </a:lnTo>
                <a:lnTo>
                  <a:pt x="173" y="114"/>
                </a:lnTo>
                <a:lnTo>
                  <a:pt x="172" y="114"/>
                </a:lnTo>
                <a:close/>
                <a:moveTo>
                  <a:pt x="25" y="104"/>
                </a:moveTo>
                <a:lnTo>
                  <a:pt x="23" y="104"/>
                </a:lnTo>
                <a:lnTo>
                  <a:pt x="21" y="105"/>
                </a:lnTo>
                <a:lnTo>
                  <a:pt x="21" y="106"/>
                </a:lnTo>
                <a:lnTo>
                  <a:pt x="23" y="129"/>
                </a:lnTo>
                <a:lnTo>
                  <a:pt x="31" y="151"/>
                </a:lnTo>
                <a:lnTo>
                  <a:pt x="31" y="152"/>
                </a:lnTo>
                <a:lnTo>
                  <a:pt x="32" y="151"/>
                </a:lnTo>
                <a:lnTo>
                  <a:pt x="32" y="151"/>
                </a:lnTo>
                <a:lnTo>
                  <a:pt x="36" y="132"/>
                </a:lnTo>
                <a:lnTo>
                  <a:pt x="44" y="115"/>
                </a:lnTo>
                <a:lnTo>
                  <a:pt x="44" y="113"/>
                </a:lnTo>
                <a:lnTo>
                  <a:pt x="43" y="112"/>
                </a:lnTo>
                <a:lnTo>
                  <a:pt x="43" y="112"/>
                </a:lnTo>
                <a:lnTo>
                  <a:pt x="34" y="106"/>
                </a:lnTo>
                <a:lnTo>
                  <a:pt x="25" y="104"/>
                </a:lnTo>
                <a:close/>
                <a:moveTo>
                  <a:pt x="137" y="89"/>
                </a:moveTo>
                <a:lnTo>
                  <a:pt x="136" y="89"/>
                </a:lnTo>
                <a:lnTo>
                  <a:pt x="135" y="90"/>
                </a:lnTo>
                <a:lnTo>
                  <a:pt x="117" y="108"/>
                </a:lnTo>
                <a:lnTo>
                  <a:pt x="115" y="109"/>
                </a:lnTo>
                <a:lnTo>
                  <a:pt x="115" y="110"/>
                </a:lnTo>
                <a:lnTo>
                  <a:pt x="117" y="112"/>
                </a:lnTo>
                <a:lnTo>
                  <a:pt x="141" y="137"/>
                </a:lnTo>
                <a:lnTo>
                  <a:pt x="142" y="137"/>
                </a:lnTo>
                <a:lnTo>
                  <a:pt x="145" y="137"/>
                </a:lnTo>
                <a:lnTo>
                  <a:pt x="164" y="113"/>
                </a:lnTo>
                <a:lnTo>
                  <a:pt x="164" y="112"/>
                </a:lnTo>
                <a:lnTo>
                  <a:pt x="164" y="109"/>
                </a:lnTo>
                <a:lnTo>
                  <a:pt x="163" y="109"/>
                </a:lnTo>
                <a:lnTo>
                  <a:pt x="138" y="90"/>
                </a:lnTo>
                <a:lnTo>
                  <a:pt x="137" y="89"/>
                </a:lnTo>
                <a:close/>
                <a:moveTo>
                  <a:pt x="77" y="82"/>
                </a:moveTo>
                <a:lnTo>
                  <a:pt x="75" y="82"/>
                </a:lnTo>
                <a:lnTo>
                  <a:pt x="73" y="83"/>
                </a:lnTo>
                <a:lnTo>
                  <a:pt x="55" y="108"/>
                </a:lnTo>
                <a:lnTo>
                  <a:pt x="54" y="109"/>
                </a:lnTo>
                <a:lnTo>
                  <a:pt x="55" y="110"/>
                </a:lnTo>
                <a:lnTo>
                  <a:pt x="55" y="112"/>
                </a:lnTo>
                <a:lnTo>
                  <a:pt x="80" y="131"/>
                </a:lnTo>
                <a:lnTo>
                  <a:pt x="81" y="131"/>
                </a:lnTo>
                <a:lnTo>
                  <a:pt x="83" y="131"/>
                </a:lnTo>
                <a:lnTo>
                  <a:pt x="85" y="131"/>
                </a:lnTo>
                <a:lnTo>
                  <a:pt x="103" y="112"/>
                </a:lnTo>
                <a:lnTo>
                  <a:pt x="104" y="110"/>
                </a:lnTo>
                <a:lnTo>
                  <a:pt x="104" y="109"/>
                </a:lnTo>
                <a:lnTo>
                  <a:pt x="103" y="108"/>
                </a:lnTo>
                <a:lnTo>
                  <a:pt x="78" y="83"/>
                </a:lnTo>
                <a:lnTo>
                  <a:pt x="77" y="82"/>
                </a:lnTo>
                <a:close/>
                <a:moveTo>
                  <a:pt x="187" y="68"/>
                </a:moveTo>
                <a:lnTo>
                  <a:pt x="186" y="68"/>
                </a:lnTo>
                <a:lnTo>
                  <a:pt x="186" y="69"/>
                </a:lnTo>
                <a:lnTo>
                  <a:pt x="183" y="87"/>
                </a:lnTo>
                <a:lnTo>
                  <a:pt x="175" y="105"/>
                </a:lnTo>
                <a:lnTo>
                  <a:pt x="175" y="106"/>
                </a:lnTo>
                <a:lnTo>
                  <a:pt x="175" y="108"/>
                </a:lnTo>
                <a:lnTo>
                  <a:pt x="177" y="109"/>
                </a:lnTo>
                <a:lnTo>
                  <a:pt x="186" y="113"/>
                </a:lnTo>
                <a:lnTo>
                  <a:pt x="195" y="117"/>
                </a:lnTo>
                <a:lnTo>
                  <a:pt x="196" y="117"/>
                </a:lnTo>
                <a:lnTo>
                  <a:pt x="197" y="115"/>
                </a:lnTo>
                <a:lnTo>
                  <a:pt x="197" y="114"/>
                </a:lnTo>
                <a:lnTo>
                  <a:pt x="196" y="90"/>
                </a:lnTo>
                <a:lnTo>
                  <a:pt x="187" y="68"/>
                </a:lnTo>
                <a:lnTo>
                  <a:pt x="187" y="68"/>
                </a:lnTo>
                <a:close/>
                <a:moveTo>
                  <a:pt x="108" y="55"/>
                </a:moveTo>
                <a:lnTo>
                  <a:pt x="106" y="55"/>
                </a:lnTo>
                <a:lnTo>
                  <a:pt x="82" y="74"/>
                </a:lnTo>
                <a:lnTo>
                  <a:pt x="82" y="76"/>
                </a:lnTo>
                <a:lnTo>
                  <a:pt x="82" y="77"/>
                </a:lnTo>
                <a:lnTo>
                  <a:pt x="82" y="77"/>
                </a:lnTo>
                <a:lnTo>
                  <a:pt x="82" y="78"/>
                </a:lnTo>
                <a:lnTo>
                  <a:pt x="108" y="103"/>
                </a:lnTo>
                <a:lnTo>
                  <a:pt x="109" y="104"/>
                </a:lnTo>
                <a:lnTo>
                  <a:pt x="110" y="104"/>
                </a:lnTo>
                <a:lnTo>
                  <a:pt x="112" y="103"/>
                </a:lnTo>
                <a:lnTo>
                  <a:pt x="129" y="85"/>
                </a:lnTo>
                <a:lnTo>
                  <a:pt x="131" y="83"/>
                </a:lnTo>
                <a:lnTo>
                  <a:pt x="131" y="82"/>
                </a:lnTo>
                <a:lnTo>
                  <a:pt x="129" y="81"/>
                </a:lnTo>
                <a:lnTo>
                  <a:pt x="110" y="57"/>
                </a:lnTo>
                <a:lnTo>
                  <a:pt x="109" y="55"/>
                </a:lnTo>
                <a:lnTo>
                  <a:pt x="108" y="55"/>
                </a:lnTo>
                <a:close/>
                <a:moveTo>
                  <a:pt x="174" y="51"/>
                </a:moveTo>
                <a:lnTo>
                  <a:pt x="173" y="51"/>
                </a:lnTo>
                <a:lnTo>
                  <a:pt x="172" y="53"/>
                </a:lnTo>
                <a:lnTo>
                  <a:pt x="143" y="81"/>
                </a:lnTo>
                <a:lnTo>
                  <a:pt x="142" y="83"/>
                </a:lnTo>
                <a:lnTo>
                  <a:pt x="145" y="86"/>
                </a:lnTo>
                <a:lnTo>
                  <a:pt x="150" y="91"/>
                </a:lnTo>
                <a:lnTo>
                  <a:pt x="156" y="96"/>
                </a:lnTo>
                <a:lnTo>
                  <a:pt x="161" y="100"/>
                </a:lnTo>
                <a:lnTo>
                  <a:pt x="165" y="103"/>
                </a:lnTo>
                <a:lnTo>
                  <a:pt x="166" y="103"/>
                </a:lnTo>
                <a:lnTo>
                  <a:pt x="169" y="103"/>
                </a:lnTo>
                <a:lnTo>
                  <a:pt x="170" y="101"/>
                </a:lnTo>
                <a:lnTo>
                  <a:pt x="174" y="90"/>
                </a:lnTo>
                <a:lnTo>
                  <a:pt x="178" y="77"/>
                </a:lnTo>
                <a:lnTo>
                  <a:pt x="179" y="64"/>
                </a:lnTo>
                <a:lnTo>
                  <a:pt x="177" y="53"/>
                </a:lnTo>
                <a:lnTo>
                  <a:pt x="175" y="53"/>
                </a:lnTo>
                <a:lnTo>
                  <a:pt x="174" y="51"/>
                </a:lnTo>
                <a:close/>
                <a:moveTo>
                  <a:pt x="45" y="51"/>
                </a:moveTo>
                <a:lnTo>
                  <a:pt x="44" y="51"/>
                </a:lnTo>
                <a:lnTo>
                  <a:pt x="43" y="51"/>
                </a:lnTo>
                <a:lnTo>
                  <a:pt x="30" y="72"/>
                </a:lnTo>
                <a:lnTo>
                  <a:pt x="22" y="94"/>
                </a:lnTo>
                <a:lnTo>
                  <a:pt x="22" y="95"/>
                </a:lnTo>
                <a:lnTo>
                  <a:pt x="25" y="96"/>
                </a:lnTo>
                <a:lnTo>
                  <a:pt x="45" y="105"/>
                </a:lnTo>
                <a:lnTo>
                  <a:pt x="48" y="105"/>
                </a:lnTo>
                <a:lnTo>
                  <a:pt x="49" y="104"/>
                </a:lnTo>
                <a:lnTo>
                  <a:pt x="69" y="78"/>
                </a:lnTo>
                <a:lnTo>
                  <a:pt x="69" y="77"/>
                </a:lnTo>
                <a:lnTo>
                  <a:pt x="69" y="76"/>
                </a:lnTo>
                <a:lnTo>
                  <a:pt x="69" y="74"/>
                </a:lnTo>
                <a:lnTo>
                  <a:pt x="46" y="51"/>
                </a:lnTo>
                <a:lnTo>
                  <a:pt x="45" y="51"/>
                </a:lnTo>
                <a:close/>
                <a:moveTo>
                  <a:pt x="184" y="41"/>
                </a:moveTo>
                <a:lnTo>
                  <a:pt x="183" y="41"/>
                </a:lnTo>
                <a:lnTo>
                  <a:pt x="182" y="43"/>
                </a:lnTo>
                <a:lnTo>
                  <a:pt x="181" y="43"/>
                </a:lnTo>
                <a:lnTo>
                  <a:pt x="181" y="45"/>
                </a:lnTo>
                <a:lnTo>
                  <a:pt x="181" y="48"/>
                </a:lnTo>
                <a:lnTo>
                  <a:pt x="195" y="67"/>
                </a:lnTo>
                <a:lnTo>
                  <a:pt x="202" y="89"/>
                </a:lnTo>
                <a:lnTo>
                  <a:pt x="205" y="112"/>
                </a:lnTo>
                <a:lnTo>
                  <a:pt x="201" y="135"/>
                </a:lnTo>
                <a:lnTo>
                  <a:pt x="192" y="158"/>
                </a:lnTo>
                <a:lnTo>
                  <a:pt x="177" y="177"/>
                </a:lnTo>
                <a:lnTo>
                  <a:pt x="158" y="192"/>
                </a:lnTo>
                <a:lnTo>
                  <a:pt x="136" y="201"/>
                </a:lnTo>
                <a:lnTo>
                  <a:pt x="112" y="205"/>
                </a:lnTo>
                <a:lnTo>
                  <a:pt x="89" y="203"/>
                </a:lnTo>
                <a:lnTo>
                  <a:pt x="67" y="195"/>
                </a:lnTo>
                <a:lnTo>
                  <a:pt x="46" y="182"/>
                </a:lnTo>
                <a:lnTo>
                  <a:pt x="44" y="181"/>
                </a:lnTo>
                <a:lnTo>
                  <a:pt x="43" y="182"/>
                </a:lnTo>
                <a:lnTo>
                  <a:pt x="41" y="183"/>
                </a:lnTo>
                <a:lnTo>
                  <a:pt x="41" y="183"/>
                </a:lnTo>
                <a:lnTo>
                  <a:pt x="40" y="184"/>
                </a:lnTo>
                <a:lnTo>
                  <a:pt x="41" y="186"/>
                </a:lnTo>
                <a:lnTo>
                  <a:pt x="41" y="187"/>
                </a:lnTo>
                <a:lnTo>
                  <a:pt x="63" y="201"/>
                </a:lnTo>
                <a:lnTo>
                  <a:pt x="87" y="210"/>
                </a:lnTo>
                <a:lnTo>
                  <a:pt x="113" y="212"/>
                </a:lnTo>
                <a:lnTo>
                  <a:pt x="137" y="209"/>
                </a:lnTo>
                <a:lnTo>
                  <a:pt x="160" y="198"/>
                </a:lnTo>
                <a:lnTo>
                  <a:pt x="182" y="182"/>
                </a:lnTo>
                <a:lnTo>
                  <a:pt x="198" y="161"/>
                </a:lnTo>
                <a:lnTo>
                  <a:pt x="207" y="138"/>
                </a:lnTo>
                <a:lnTo>
                  <a:pt x="211" y="113"/>
                </a:lnTo>
                <a:lnTo>
                  <a:pt x="209" y="89"/>
                </a:lnTo>
                <a:lnTo>
                  <a:pt x="201" y="64"/>
                </a:lnTo>
                <a:lnTo>
                  <a:pt x="186" y="43"/>
                </a:lnTo>
                <a:lnTo>
                  <a:pt x="186" y="41"/>
                </a:lnTo>
                <a:lnTo>
                  <a:pt x="184" y="41"/>
                </a:lnTo>
                <a:close/>
                <a:moveTo>
                  <a:pt x="155" y="40"/>
                </a:moveTo>
                <a:lnTo>
                  <a:pt x="142" y="41"/>
                </a:lnTo>
                <a:lnTo>
                  <a:pt x="129" y="45"/>
                </a:lnTo>
                <a:lnTo>
                  <a:pt x="118" y="49"/>
                </a:lnTo>
                <a:lnTo>
                  <a:pt x="117" y="50"/>
                </a:lnTo>
                <a:lnTo>
                  <a:pt x="117" y="53"/>
                </a:lnTo>
                <a:lnTo>
                  <a:pt x="117" y="54"/>
                </a:lnTo>
                <a:lnTo>
                  <a:pt x="135" y="76"/>
                </a:lnTo>
                <a:lnTo>
                  <a:pt x="136" y="77"/>
                </a:lnTo>
                <a:lnTo>
                  <a:pt x="137" y="77"/>
                </a:lnTo>
                <a:lnTo>
                  <a:pt x="138" y="76"/>
                </a:lnTo>
                <a:lnTo>
                  <a:pt x="166" y="48"/>
                </a:lnTo>
                <a:lnTo>
                  <a:pt x="168" y="46"/>
                </a:lnTo>
                <a:lnTo>
                  <a:pt x="168" y="45"/>
                </a:lnTo>
                <a:lnTo>
                  <a:pt x="166" y="44"/>
                </a:lnTo>
                <a:lnTo>
                  <a:pt x="166" y="43"/>
                </a:lnTo>
                <a:lnTo>
                  <a:pt x="155" y="40"/>
                </a:lnTo>
                <a:close/>
                <a:moveTo>
                  <a:pt x="92" y="23"/>
                </a:moveTo>
                <a:lnTo>
                  <a:pt x="71" y="30"/>
                </a:lnTo>
                <a:lnTo>
                  <a:pt x="52" y="43"/>
                </a:lnTo>
                <a:lnTo>
                  <a:pt x="50" y="44"/>
                </a:lnTo>
                <a:lnTo>
                  <a:pt x="50" y="46"/>
                </a:lnTo>
                <a:lnTo>
                  <a:pt x="52" y="48"/>
                </a:lnTo>
                <a:lnTo>
                  <a:pt x="73" y="69"/>
                </a:lnTo>
                <a:lnTo>
                  <a:pt x="75" y="71"/>
                </a:lnTo>
                <a:lnTo>
                  <a:pt x="77" y="71"/>
                </a:lnTo>
                <a:lnTo>
                  <a:pt x="78" y="69"/>
                </a:lnTo>
                <a:lnTo>
                  <a:pt x="104" y="50"/>
                </a:lnTo>
                <a:lnTo>
                  <a:pt x="105" y="48"/>
                </a:lnTo>
                <a:lnTo>
                  <a:pt x="105" y="46"/>
                </a:lnTo>
                <a:lnTo>
                  <a:pt x="96" y="25"/>
                </a:lnTo>
                <a:lnTo>
                  <a:pt x="95" y="23"/>
                </a:lnTo>
                <a:lnTo>
                  <a:pt x="92" y="23"/>
                </a:lnTo>
                <a:close/>
                <a:moveTo>
                  <a:pt x="105" y="22"/>
                </a:moveTo>
                <a:lnTo>
                  <a:pt x="104" y="22"/>
                </a:lnTo>
                <a:lnTo>
                  <a:pt x="103" y="23"/>
                </a:lnTo>
                <a:lnTo>
                  <a:pt x="103" y="25"/>
                </a:lnTo>
                <a:lnTo>
                  <a:pt x="106" y="34"/>
                </a:lnTo>
                <a:lnTo>
                  <a:pt x="110" y="43"/>
                </a:lnTo>
                <a:lnTo>
                  <a:pt x="112" y="44"/>
                </a:lnTo>
                <a:lnTo>
                  <a:pt x="113" y="44"/>
                </a:lnTo>
                <a:lnTo>
                  <a:pt x="114" y="44"/>
                </a:lnTo>
                <a:lnTo>
                  <a:pt x="132" y="36"/>
                </a:lnTo>
                <a:lnTo>
                  <a:pt x="150" y="34"/>
                </a:lnTo>
                <a:lnTo>
                  <a:pt x="151" y="34"/>
                </a:lnTo>
                <a:lnTo>
                  <a:pt x="151" y="32"/>
                </a:lnTo>
                <a:lnTo>
                  <a:pt x="151" y="32"/>
                </a:lnTo>
                <a:lnTo>
                  <a:pt x="129" y="23"/>
                </a:lnTo>
                <a:lnTo>
                  <a:pt x="105" y="22"/>
                </a:lnTo>
                <a:close/>
                <a:moveTo>
                  <a:pt x="198" y="0"/>
                </a:moveTo>
                <a:lnTo>
                  <a:pt x="207" y="0"/>
                </a:lnTo>
                <a:lnTo>
                  <a:pt x="214" y="6"/>
                </a:lnTo>
                <a:lnTo>
                  <a:pt x="219" y="12"/>
                </a:lnTo>
                <a:lnTo>
                  <a:pt x="219" y="21"/>
                </a:lnTo>
                <a:lnTo>
                  <a:pt x="214" y="27"/>
                </a:lnTo>
                <a:lnTo>
                  <a:pt x="210" y="31"/>
                </a:lnTo>
                <a:lnTo>
                  <a:pt x="206" y="32"/>
                </a:lnTo>
                <a:lnTo>
                  <a:pt x="201" y="32"/>
                </a:lnTo>
                <a:lnTo>
                  <a:pt x="196" y="31"/>
                </a:lnTo>
                <a:lnTo>
                  <a:pt x="195" y="30"/>
                </a:lnTo>
                <a:lnTo>
                  <a:pt x="193" y="31"/>
                </a:lnTo>
                <a:lnTo>
                  <a:pt x="191" y="34"/>
                </a:lnTo>
                <a:lnTo>
                  <a:pt x="189" y="35"/>
                </a:lnTo>
                <a:lnTo>
                  <a:pt x="191" y="37"/>
                </a:lnTo>
                <a:lnTo>
                  <a:pt x="205" y="57"/>
                </a:lnTo>
                <a:lnTo>
                  <a:pt x="214" y="78"/>
                </a:lnTo>
                <a:lnTo>
                  <a:pt x="219" y="101"/>
                </a:lnTo>
                <a:lnTo>
                  <a:pt x="218" y="124"/>
                </a:lnTo>
                <a:lnTo>
                  <a:pt x="212" y="147"/>
                </a:lnTo>
                <a:lnTo>
                  <a:pt x="202" y="168"/>
                </a:lnTo>
                <a:lnTo>
                  <a:pt x="187" y="187"/>
                </a:lnTo>
                <a:lnTo>
                  <a:pt x="165" y="203"/>
                </a:lnTo>
                <a:lnTo>
                  <a:pt x="142" y="214"/>
                </a:lnTo>
                <a:lnTo>
                  <a:pt x="118" y="219"/>
                </a:lnTo>
                <a:lnTo>
                  <a:pt x="115" y="220"/>
                </a:lnTo>
                <a:lnTo>
                  <a:pt x="115" y="221"/>
                </a:lnTo>
                <a:lnTo>
                  <a:pt x="115" y="225"/>
                </a:lnTo>
                <a:lnTo>
                  <a:pt x="115" y="228"/>
                </a:lnTo>
                <a:lnTo>
                  <a:pt x="117" y="228"/>
                </a:lnTo>
                <a:lnTo>
                  <a:pt x="123" y="234"/>
                </a:lnTo>
                <a:lnTo>
                  <a:pt x="126" y="243"/>
                </a:lnTo>
                <a:lnTo>
                  <a:pt x="123" y="251"/>
                </a:lnTo>
                <a:lnTo>
                  <a:pt x="117" y="257"/>
                </a:lnTo>
                <a:lnTo>
                  <a:pt x="115" y="257"/>
                </a:lnTo>
                <a:lnTo>
                  <a:pt x="115" y="260"/>
                </a:lnTo>
                <a:lnTo>
                  <a:pt x="115" y="264"/>
                </a:lnTo>
                <a:lnTo>
                  <a:pt x="115" y="265"/>
                </a:lnTo>
                <a:lnTo>
                  <a:pt x="118" y="266"/>
                </a:lnTo>
                <a:lnTo>
                  <a:pt x="141" y="269"/>
                </a:lnTo>
                <a:lnTo>
                  <a:pt x="164" y="275"/>
                </a:lnTo>
                <a:lnTo>
                  <a:pt x="184" y="285"/>
                </a:lnTo>
                <a:lnTo>
                  <a:pt x="186" y="287"/>
                </a:lnTo>
                <a:lnTo>
                  <a:pt x="186" y="288"/>
                </a:lnTo>
                <a:lnTo>
                  <a:pt x="184" y="290"/>
                </a:lnTo>
                <a:lnTo>
                  <a:pt x="183" y="290"/>
                </a:lnTo>
                <a:lnTo>
                  <a:pt x="35" y="290"/>
                </a:lnTo>
                <a:lnTo>
                  <a:pt x="34" y="290"/>
                </a:lnTo>
                <a:lnTo>
                  <a:pt x="32" y="288"/>
                </a:lnTo>
                <a:lnTo>
                  <a:pt x="32" y="287"/>
                </a:lnTo>
                <a:lnTo>
                  <a:pt x="34" y="285"/>
                </a:lnTo>
                <a:lnTo>
                  <a:pt x="55" y="275"/>
                </a:lnTo>
                <a:lnTo>
                  <a:pt x="77" y="269"/>
                </a:lnTo>
                <a:lnTo>
                  <a:pt x="100" y="266"/>
                </a:lnTo>
                <a:lnTo>
                  <a:pt x="103" y="265"/>
                </a:lnTo>
                <a:lnTo>
                  <a:pt x="104" y="264"/>
                </a:lnTo>
                <a:lnTo>
                  <a:pt x="104" y="260"/>
                </a:lnTo>
                <a:lnTo>
                  <a:pt x="103" y="257"/>
                </a:lnTo>
                <a:lnTo>
                  <a:pt x="101" y="257"/>
                </a:lnTo>
                <a:lnTo>
                  <a:pt x="95" y="251"/>
                </a:lnTo>
                <a:lnTo>
                  <a:pt x="94" y="243"/>
                </a:lnTo>
                <a:lnTo>
                  <a:pt x="95" y="234"/>
                </a:lnTo>
                <a:lnTo>
                  <a:pt x="101" y="228"/>
                </a:lnTo>
                <a:lnTo>
                  <a:pt x="103" y="228"/>
                </a:lnTo>
                <a:lnTo>
                  <a:pt x="104" y="225"/>
                </a:lnTo>
                <a:lnTo>
                  <a:pt x="104" y="221"/>
                </a:lnTo>
                <a:lnTo>
                  <a:pt x="103" y="220"/>
                </a:lnTo>
                <a:lnTo>
                  <a:pt x="101" y="219"/>
                </a:lnTo>
                <a:lnTo>
                  <a:pt x="78" y="215"/>
                </a:lnTo>
                <a:lnTo>
                  <a:pt x="57" y="206"/>
                </a:lnTo>
                <a:lnTo>
                  <a:pt x="36" y="192"/>
                </a:lnTo>
                <a:lnTo>
                  <a:pt x="35" y="191"/>
                </a:lnTo>
                <a:lnTo>
                  <a:pt x="32" y="192"/>
                </a:lnTo>
                <a:lnTo>
                  <a:pt x="30" y="193"/>
                </a:lnTo>
                <a:lnTo>
                  <a:pt x="30" y="196"/>
                </a:lnTo>
                <a:lnTo>
                  <a:pt x="30" y="197"/>
                </a:lnTo>
                <a:lnTo>
                  <a:pt x="31" y="202"/>
                </a:lnTo>
                <a:lnTo>
                  <a:pt x="31" y="206"/>
                </a:lnTo>
                <a:lnTo>
                  <a:pt x="30" y="211"/>
                </a:lnTo>
                <a:lnTo>
                  <a:pt x="27" y="215"/>
                </a:lnTo>
                <a:lnTo>
                  <a:pt x="20" y="219"/>
                </a:lnTo>
                <a:lnTo>
                  <a:pt x="12" y="219"/>
                </a:lnTo>
                <a:lnTo>
                  <a:pt x="4" y="215"/>
                </a:lnTo>
                <a:lnTo>
                  <a:pt x="0" y="207"/>
                </a:lnTo>
                <a:lnTo>
                  <a:pt x="0" y="200"/>
                </a:lnTo>
                <a:lnTo>
                  <a:pt x="4" y="192"/>
                </a:lnTo>
                <a:lnTo>
                  <a:pt x="8" y="189"/>
                </a:lnTo>
                <a:lnTo>
                  <a:pt x="13" y="188"/>
                </a:lnTo>
                <a:lnTo>
                  <a:pt x="17" y="188"/>
                </a:lnTo>
                <a:lnTo>
                  <a:pt x="22" y="189"/>
                </a:lnTo>
                <a:lnTo>
                  <a:pt x="23" y="189"/>
                </a:lnTo>
                <a:lnTo>
                  <a:pt x="26" y="189"/>
                </a:lnTo>
                <a:lnTo>
                  <a:pt x="37" y="177"/>
                </a:lnTo>
                <a:lnTo>
                  <a:pt x="39" y="175"/>
                </a:lnTo>
                <a:lnTo>
                  <a:pt x="37" y="173"/>
                </a:lnTo>
                <a:lnTo>
                  <a:pt x="25" y="152"/>
                </a:lnTo>
                <a:lnTo>
                  <a:pt x="16" y="131"/>
                </a:lnTo>
                <a:lnTo>
                  <a:pt x="14" y="108"/>
                </a:lnTo>
                <a:lnTo>
                  <a:pt x="18" y="83"/>
                </a:lnTo>
                <a:lnTo>
                  <a:pt x="27" y="62"/>
                </a:lnTo>
                <a:lnTo>
                  <a:pt x="43" y="43"/>
                </a:lnTo>
                <a:lnTo>
                  <a:pt x="62" y="27"/>
                </a:lnTo>
                <a:lnTo>
                  <a:pt x="85" y="18"/>
                </a:lnTo>
                <a:lnTo>
                  <a:pt x="108" y="14"/>
                </a:lnTo>
                <a:lnTo>
                  <a:pt x="131" y="17"/>
                </a:lnTo>
                <a:lnTo>
                  <a:pt x="152" y="25"/>
                </a:lnTo>
                <a:lnTo>
                  <a:pt x="172" y="39"/>
                </a:lnTo>
                <a:lnTo>
                  <a:pt x="174" y="39"/>
                </a:lnTo>
                <a:lnTo>
                  <a:pt x="177" y="39"/>
                </a:lnTo>
                <a:lnTo>
                  <a:pt x="188" y="26"/>
                </a:lnTo>
                <a:lnTo>
                  <a:pt x="189" y="25"/>
                </a:lnTo>
                <a:lnTo>
                  <a:pt x="188" y="23"/>
                </a:lnTo>
                <a:lnTo>
                  <a:pt x="187" y="18"/>
                </a:lnTo>
                <a:lnTo>
                  <a:pt x="187" y="13"/>
                </a:lnTo>
                <a:lnTo>
                  <a:pt x="188" y="9"/>
                </a:lnTo>
                <a:lnTo>
                  <a:pt x="192" y="6"/>
                </a:lnTo>
                <a:lnTo>
                  <a:pt x="198" y="0"/>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endParaRPr lang="zh-CN" altLang="en-US"/>
          </a:p>
        </p:txBody>
      </p:sp>
      <p:sp>
        <p:nvSpPr>
          <p:cNvPr id="8" name="Freeform 77"/>
          <p:cNvSpPr>
            <a:spLocks noEditPoints="1"/>
          </p:cNvSpPr>
          <p:nvPr userDrawn="1"/>
        </p:nvSpPr>
        <p:spPr bwMode="auto">
          <a:xfrm rot="20644514">
            <a:off x="649424" y="639401"/>
            <a:ext cx="1399667" cy="1078212"/>
          </a:xfrm>
          <a:custGeom>
            <a:avLst/>
            <a:gdLst/>
            <a:ahLst/>
            <a:cxnLst>
              <a:cxn ang="0">
                <a:pos x="402" y="8"/>
              </a:cxn>
              <a:cxn ang="0">
                <a:pos x="402" y="6"/>
              </a:cxn>
              <a:cxn ang="0">
                <a:pos x="398" y="2"/>
              </a:cxn>
              <a:cxn ang="0">
                <a:pos x="242" y="0"/>
              </a:cxn>
              <a:cxn ang="0">
                <a:pos x="232" y="2"/>
              </a:cxn>
              <a:cxn ang="0">
                <a:pos x="216" y="10"/>
              </a:cxn>
              <a:cxn ang="0">
                <a:pos x="210" y="18"/>
              </a:cxn>
              <a:cxn ang="0">
                <a:pos x="210" y="18"/>
              </a:cxn>
              <a:cxn ang="0">
                <a:pos x="196" y="6"/>
              </a:cxn>
              <a:cxn ang="0">
                <a:pos x="178" y="0"/>
              </a:cxn>
              <a:cxn ang="0">
                <a:pos x="26" y="0"/>
              </a:cxn>
              <a:cxn ang="0">
                <a:pos x="20" y="4"/>
              </a:cxn>
              <a:cxn ang="0">
                <a:pos x="16" y="8"/>
              </a:cxn>
              <a:cxn ang="0">
                <a:pos x="0" y="34"/>
              </a:cxn>
              <a:cxn ang="0">
                <a:pos x="174" y="306"/>
              </a:cxn>
              <a:cxn ang="0">
                <a:pos x="182" y="314"/>
              </a:cxn>
              <a:cxn ang="0">
                <a:pos x="200" y="322"/>
              </a:cxn>
              <a:cxn ang="0">
                <a:pos x="210" y="322"/>
              </a:cxn>
              <a:cxn ang="0">
                <a:pos x="230" y="318"/>
              </a:cxn>
              <a:cxn ang="0">
                <a:pos x="246" y="306"/>
              </a:cxn>
              <a:cxn ang="0">
                <a:pos x="418" y="34"/>
              </a:cxn>
              <a:cxn ang="0">
                <a:pos x="34" y="18"/>
              </a:cxn>
              <a:cxn ang="0">
                <a:pos x="178" y="18"/>
              </a:cxn>
              <a:cxn ang="0">
                <a:pos x="194" y="24"/>
              </a:cxn>
              <a:cxn ang="0">
                <a:pos x="202" y="42"/>
              </a:cxn>
              <a:cxn ang="0">
                <a:pos x="202" y="194"/>
              </a:cxn>
              <a:cxn ang="0">
                <a:pos x="204" y="200"/>
              </a:cxn>
              <a:cxn ang="0">
                <a:pos x="210" y="202"/>
              </a:cxn>
              <a:cxn ang="0">
                <a:pos x="212" y="202"/>
              </a:cxn>
              <a:cxn ang="0">
                <a:pos x="218" y="198"/>
              </a:cxn>
              <a:cxn ang="0">
                <a:pos x="218" y="42"/>
              </a:cxn>
              <a:cxn ang="0">
                <a:pos x="220" y="32"/>
              </a:cxn>
              <a:cxn ang="0">
                <a:pos x="232" y="18"/>
              </a:cxn>
              <a:cxn ang="0">
                <a:pos x="386" y="18"/>
              </a:cxn>
              <a:cxn ang="0">
                <a:pos x="242" y="274"/>
              </a:cxn>
              <a:cxn ang="0">
                <a:pos x="232" y="276"/>
              </a:cxn>
              <a:cxn ang="0">
                <a:pos x="216" y="284"/>
              </a:cxn>
              <a:cxn ang="0">
                <a:pos x="210" y="290"/>
              </a:cxn>
              <a:cxn ang="0">
                <a:pos x="210" y="290"/>
              </a:cxn>
              <a:cxn ang="0">
                <a:pos x="196" y="278"/>
              </a:cxn>
              <a:cxn ang="0">
                <a:pos x="178" y="274"/>
              </a:cxn>
              <a:cxn ang="0">
                <a:pos x="34" y="18"/>
              </a:cxn>
            </a:cxnLst>
            <a:rect l="0" t="0" r="r" b="b"/>
            <a:pathLst>
              <a:path w="418" h="322">
                <a:moveTo>
                  <a:pt x="402" y="34"/>
                </a:moveTo>
                <a:lnTo>
                  <a:pt x="402" y="8"/>
                </a:lnTo>
                <a:lnTo>
                  <a:pt x="402" y="8"/>
                </a:lnTo>
                <a:lnTo>
                  <a:pt x="402" y="6"/>
                </a:lnTo>
                <a:lnTo>
                  <a:pt x="400" y="4"/>
                </a:lnTo>
                <a:lnTo>
                  <a:pt x="398" y="2"/>
                </a:lnTo>
                <a:lnTo>
                  <a:pt x="394" y="0"/>
                </a:lnTo>
                <a:lnTo>
                  <a:pt x="242" y="0"/>
                </a:lnTo>
                <a:lnTo>
                  <a:pt x="242" y="0"/>
                </a:lnTo>
                <a:lnTo>
                  <a:pt x="232" y="2"/>
                </a:lnTo>
                <a:lnTo>
                  <a:pt x="224" y="6"/>
                </a:lnTo>
                <a:lnTo>
                  <a:pt x="216" y="10"/>
                </a:lnTo>
                <a:lnTo>
                  <a:pt x="210" y="18"/>
                </a:lnTo>
                <a:lnTo>
                  <a:pt x="210" y="18"/>
                </a:lnTo>
                <a:lnTo>
                  <a:pt x="210" y="18"/>
                </a:lnTo>
                <a:lnTo>
                  <a:pt x="210" y="18"/>
                </a:lnTo>
                <a:lnTo>
                  <a:pt x="204" y="10"/>
                </a:lnTo>
                <a:lnTo>
                  <a:pt x="196" y="6"/>
                </a:lnTo>
                <a:lnTo>
                  <a:pt x="188" y="2"/>
                </a:lnTo>
                <a:lnTo>
                  <a:pt x="178" y="0"/>
                </a:lnTo>
                <a:lnTo>
                  <a:pt x="26" y="0"/>
                </a:lnTo>
                <a:lnTo>
                  <a:pt x="26" y="0"/>
                </a:lnTo>
                <a:lnTo>
                  <a:pt x="22" y="2"/>
                </a:lnTo>
                <a:lnTo>
                  <a:pt x="20" y="4"/>
                </a:lnTo>
                <a:lnTo>
                  <a:pt x="18" y="6"/>
                </a:lnTo>
                <a:lnTo>
                  <a:pt x="16" y="8"/>
                </a:lnTo>
                <a:lnTo>
                  <a:pt x="16" y="34"/>
                </a:lnTo>
                <a:lnTo>
                  <a:pt x="0" y="34"/>
                </a:lnTo>
                <a:lnTo>
                  <a:pt x="0" y="306"/>
                </a:lnTo>
                <a:lnTo>
                  <a:pt x="174" y="306"/>
                </a:lnTo>
                <a:lnTo>
                  <a:pt x="174" y="306"/>
                </a:lnTo>
                <a:lnTo>
                  <a:pt x="182" y="314"/>
                </a:lnTo>
                <a:lnTo>
                  <a:pt x="190" y="318"/>
                </a:lnTo>
                <a:lnTo>
                  <a:pt x="200" y="322"/>
                </a:lnTo>
                <a:lnTo>
                  <a:pt x="210" y="322"/>
                </a:lnTo>
                <a:lnTo>
                  <a:pt x="210" y="322"/>
                </a:lnTo>
                <a:lnTo>
                  <a:pt x="220" y="322"/>
                </a:lnTo>
                <a:lnTo>
                  <a:pt x="230" y="318"/>
                </a:lnTo>
                <a:lnTo>
                  <a:pt x="238" y="314"/>
                </a:lnTo>
                <a:lnTo>
                  <a:pt x="246" y="306"/>
                </a:lnTo>
                <a:lnTo>
                  <a:pt x="418" y="306"/>
                </a:lnTo>
                <a:lnTo>
                  <a:pt x="418" y="34"/>
                </a:lnTo>
                <a:lnTo>
                  <a:pt x="402" y="34"/>
                </a:lnTo>
                <a:close/>
                <a:moveTo>
                  <a:pt x="34" y="18"/>
                </a:moveTo>
                <a:lnTo>
                  <a:pt x="178" y="18"/>
                </a:lnTo>
                <a:lnTo>
                  <a:pt x="178" y="18"/>
                </a:lnTo>
                <a:lnTo>
                  <a:pt x="188" y="18"/>
                </a:lnTo>
                <a:lnTo>
                  <a:pt x="194" y="24"/>
                </a:lnTo>
                <a:lnTo>
                  <a:pt x="200" y="32"/>
                </a:lnTo>
                <a:lnTo>
                  <a:pt x="202" y="42"/>
                </a:lnTo>
                <a:lnTo>
                  <a:pt x="202" y="194"/>
                </a:lnTo>
                <a:lnTo>
                  <a:pt x="202" y="194"/>
                </a:lnTo>
                <a:lnTo>
                  <a:pt x="202" y="198"/>
                </a:lnTo>
                <a:lnTo>
                  <a:pt x="204" y="200"/>
                </a:lnTo>
                <a:lnTo>
                  <a:pt x="206" y="202"/>
                </a:lnTo>
                <a:lnTo>
                  <a:pt x="210" y="202"/>
                </a:lnTo>
                <a:lnTo>
                  <a:pt x="210" y="202"/>
                </a:lnTo>
                <a:lnTo>
                  <a:pt x="212" y="202"/>
                </a:lnTo>
                <a:lnTo>
                  <a:pt x="216" y="200"/>
                </a:lnTo>
                <a:lnTo>
                  <a:pt x="218" y="198"/>
                </a:lnTo>
                <a:lnTo>
                  <a:pt x="218" y="194"/>
                </a:lnTo>
                <a:lnTo>
                  <a:pt x="218" y="42"/>
                </a:lnTo>
                <a:lnTo>
                  <a:pt x="218" y="42"/>
                </a:lnTo>
                <a:lnTo>
                  <a:pt x="220" y="32"/>
                </a:lnTo>
                <a:lnTo>
                  <a:pt x="224" y="24"/>
                </a:lnTo>
                <a:lnTo>
                  <a:pt x="232" y="18"/>
                </a:lnTo>
                <a:lnTo>
                  <a:pt x="242" y="18"/>
                </a:lnTo>
                <a:lnTo>
                  <a:pt x="386" y="18"/>
                </a:lnTo>
                <a:lnTo>
                  <a:pt x="386" y="274"/>
                </a:lnTo>
                <a:lnTo>
                  <a:pt x="242" y="274"/>
                </a:lnTo>
                <a:lnTo>
                  <a:pt x="242" y="274"/>
                </a:lnTo>
                <a:lnTo>
                  <a:pt x="232" y="276"/>
                </a:lnTo>
                <a:lnTo>
                  <a:pt x="224" y="278"/>
                </a:lnTo>
                <a:lnTo>
                  <a:pt x="216" y="284"/>
                </a:lnTo>
                <a:lnTo>
                  <a:pt x="210" y="290"/>
                </a:lnTo>
                <a:lnTo>
                  <a:pt x="210" y="290"/>
                </a:lnTo>
                <a:lnTo>
                  <a:pt x="210" y="290"/>
                </a:lnTo>
                <a:lnTo>
                  <a:pt x="210" y="290"/>
                </a:lnTo>
                <a:lnTo>
                  <a:pt x="204" y="284"/>
                </a:lnTo>
                <a:lnTo>
                  <a:pt x="196" y="278"/>
                </a:lnTo>
                <a:lnTo>
                  <a:pt x="188" y="276"/>
                </a:lnTo>
                <a:lnTo>
                  <a:pt x="178" y="274"/>
                </a:lnTo>
                <a:lnTo>
                  <a:pt x="34" y="274"/>
                </a:lnTo>
                <a:lnTo>
                  <a:pt x="34" y="18"/>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pPr lvl="0"/>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 name="Freeform 363"/>
          <p:cNvSpPr>
            <a:spLocks noEditPoints="1"/>
          </p:cNvSpPr>
          <p:nvPr userDrawn="1"/>
        </p:nvSpPr>
        <p:spPr bwMode="auto">
          <a:xfrm rot="1658487">
            <a:off x="7320412" y="324805"/>
            <a:ext cx="773335" cy="770514"/>
          </a:xfrm>
          <a:custGeom>
            <a:avLst/>
            <a:gdLst>
              <a:gd name="T0" fmla="*/ 145 w 274"/>
              <a:gd name="T1" fmla="*/ 262 h 273"/>
              <a:gd name="T2" fmla="*/ 189 w 274"/>
              <a:gd name="T3" fmla="*/ 204 h 273"/>
              <a:gd name="T4" fmla="*/ 263 w 274"/>
              <a:gd name="T5" fmla="*/ 204 h 273"/>
              <a:gd name="T6" fmla="*/ 216 w 274"/>
              <a:gd name="T7" fmla="*/ 217 h 273"/>
              <a:gd name="T8" fmla="*/ 104 w 274"/>
              <a:gd name="T9" fmla="*/ 199 h 273"/>
              <a:gd name="T10" fmla="*/ 55 w 274"/>
              <a:gd name="T11" fmla="*/ 186 h 273"/>
              <a:gd name="T12" fmla="*/ 14 w 274"/>
              <a:gd name="T13" fmla="*/ 168 h 273"/>
              <a:gd name="T14" fmla="*/ 44 w 274"/>
              <a:gd name="T15" fmla="*/ 207 h 273"/>
              <a:gd name="T16" fmla="*/ 45 w 274"/>
              <a:gd name="T17" fmla="*/ 217 h 273"/>
              <a:gd name="T18" fmla="*/ 95 w 274"/>
              <a:gd name="T19" fmla="*/ 254 h 273"/>
              <a:gd name="T20" fmla="*/ 86 w 274"/>
              <a:gd name="T21" fmla="*/ 232 h 273"/>
              <a:gd name="T22" fmla="*/ 114 w 274"/>
              <a:gd name="T23" fmla="*/ 255 h 273"/>
              <a:gd name="T24" fmla="*/ 131 w 274"/>
              <a:gd name="T25" fmla="*/ 196 h 273"/>
              <a:gd name="T26" fmla="*/ 110 w 274"/>
              <a:gd name="T27" fmla="*/ 189 h 273"/>
              <a:gd name="T28" fmla="*/ 132 w 274"/>
              <a:gd name="T29" fmla="*/ 145 h 273"/>
              <a:gd name="T30" fmla="*/ 74 w 274"/>
              <a:gd name="T31" fmla="*/ 145 h 273"/>
              <a:gd name="T32" fmla="*/ 67 w 274"/>
              <a:gd name="T33" fmla="*/ 166 h 273"/>
              <a:gd name="T34" fmla="*/ 205 w 274"/>
              <a:gd name="T35" fmla="*/ 111 h 273"/>
              <a:gd name="T36" fmla="*/ 192 w 274"/>
              <a:gd name="T37" fmla="*/ 159 h 273"/>
              <a:gd name="T38" fmla="*/ 150 w 274"/>
              <a:gd name="T39" fmla="*/ 59 h 273"/>
              <a:gd name="T40" fmla="*/ 114 w 274"/>
              <a:gd name="T41" fmla="*/ 94 h 273"/>
              <a:gd name="T42" fmla="*/ 57 w 274"/>
              <a:gd name="T43" fmla="*/ 42 h 273"/>
              <a:gd name="T44" fmla="*/ 9 w 274"/>
              <a:gd name="T45" fmla="*/ 55 h 273"/>
              <a:gd name="T46" fmla="*/ 178 w 274"/>
              <a:gd name="T47" fmla="*/ 23 h 273"/>
              <a:gd name="T48" fmla="*/ 230 w 274"/>
              <a:gd name="T49" fmla="*/ 57 h 273"/>
              <a:gd name="T50" fmla="*/ 137 w 274"/>
              <a:gd name="T51" fmla="*/ 0 h 273"/>
              <a:gd name="T52" fmla="*/ 271 w 274"/>
              <a:gd name="T53" fmla="*/ 108 h 273"/>
              <a:gd name="T54" fmla="*/ 257 w 274"/>
              <a:gd name="T55" fmla="*/ 189 h 273"/>
              <a:gd name="T56" fmla="*/ 260 w 274"/>
              <a:gd name="T57" fmla="*/ 142 h 273"/>
              <a:gd name="T58" fmla="*/ 238 w 274"/>
              <a:gd name="T59" fmla="*/ 133 h 273"/>
              <a:gd name="T60" fmla="*/ 261 w 274"/>
              <a:gd name="T61" fmla="*/ 105 h 273"/>
              <a:gd name="T62" fmla="*/ 206 w 274"/>
              <a:gd name="T63" fmla="*/ 76 h 273"/>
              <a:gd name="T64" fmla="*/ 206 w 274"/>
              <a:gd name="T65" fmla="*/ 103 h 273"/>
              <a:gd name="T66" fmla="*/ 193 w 274"/>
              <a:gd name="T67" fmla="*/ 82 h 273"/>
              <a:gd name="T68" fmla="*/ 169 w 274"/>
              <a:gd name="T69" fmla="*/ 79 h 273"/>
              <a:gd name="T70" fmla="*/ 189 w 274"/>
              <a:gd name="T71" fmla="*/ 66 h 273"/>
              <a:gd name="T72" fmla="*/ 142 w 274"/>
              <a:gd name="T73" fmla="*/ 13 h 273"/>
              <a:gd name="T74" fmla="*/ 136 w 274"/>
              <a:gd name="T75" fmla="*/ 50 h 273"/>
              <a:gd name="T76" fmla="*/ 127 w 274"/>
              <a:gd name="T77" fmla="*/ 11 h 273"/>
              <a:gd name="T78" fmla="*/ 86 w 274"/>
              <a:gd name="T79" fmla="*/ 71 h 273"/>
              <a:gd name="T80" fmla="*/ 104 w 274"/>
              <a:gd name="T81" fmla="*/ 83 h 273"/>
              <a:gd name="T82" fmla="*/ 76 w 274"/>
              <a:gd name="T83" fmla="*/ 105 h 273"/>
              <a:gd name="T84" fmla="*/ 132 w 274"/>
              <a:gd name="T85" fmla="*/ 130 h 273"/>
              <a:gd name="T86" fmla="*/ 140 w 274"/>
              <a:gd name="T87" fmla="*/ 113 h 273"/>
              <a:gd name="T88" fmla="*/ 146 w 274"/>
              <a:gd name="T89" fmla="*/ 131 h 273"/>
              <a:gd name="T90" fmla="*/ 171 w 274"/>
              <a:gd name="T91" fmla="*/ 140 h 273"/>
              <a:gd name="T92" fmla="*/ 142 w 274"/>
              <a:gd name="T93" fmla="*/ 182 h 273"/>
              <a:gd name="T94" fmla="*/ 193 w 274"/>
              <a:gd name="T95" fmla="*/ 191 h 273"/>
              <a:gd name="T96" fmla="*/ 206 w 274"/>
              <a:gd name="T97" fmla="*/ 170 h 273"/>
              <a:gd name="T98" fmla="*/ 206 w 274"/>
              <a:gd name="T99" fmla="*/ 196 h 273"/>
              <a:gd name="T100" fmla="*/ 209 w 274"/>
              <a:gd name="T101" fmla="*/ 207 h 273"/>
              <a:gd name="T102" fmla="*/ 179 w 274"/>
              <a:gd name="T103" fmla="*/ 249 h 273"/>
              <a:gd name="T104" fmla="*/ 212 w 274"/>
              <a:gd name="T105" fmla="*/ 239 h 273"/>
              <a:gd name="T106" fmla="*/ 219 w 274"/>
              <a:gd name="T107" fmla="*/ 246 h 273"/>
              <a:gd name="T108" fmla="*/ 31 w 274"/>
              <a:gd name="T109" fmla="*/ 222 h 273"/>
              <a:gd name="T110" fmla="*/ 14 w 274"/>
              <a:gd name="T111" fmla="*/ 82 h 273"/>
              <a:gd name="T112" fmla="*/ 11 w 274"/>
              <a:gd name="T113" fmla="*/ 130 h 273"/>
              <a:gd name="T114" fmla="*/ 67 w 274"/>
              <a:gd name="T115" fmla="*/ 103 h 273"/>
              <a:gd name="T116" fmla="*/ 63 w 274"/>
              <a:gd name="T117" fmla="*/ 74 h 273"/>
              <a:gd name="T118" fmla="*/ 72 w 274"/>
              <a:gd name="T119" fmla="*/ 67 h 273"/>
              <a:gd name="T120" fmla="*/ 95 w 274"/>
              <a:gd name="T121" fmla="*/ 19 h 273"/>
              <a:gd name="T122" fmla="*/ 58 w 274"/>
              <a:gd name="T123" fmla="*/ 33 h 273"/>
              <a:gd name="T124" fmla="*/ 109 w 274"/>
              <a:gd name="T125" fmla="*/ 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 h="273">
                <a:moveTo>
                  <a:pt x="146" y="196"/>
                </a:moveTo>
                <a:lnTo>
                  <a:pt x="143" y="196"/>
                </a:lnTo>
                <a:lnTo>
                  <a:pt x="142" y="198"/>
                </a:lnTo>
                <a:lnTo>
                  <a:pt x="142" y="200"/>
                </a:lnTo>
                <a:lnTo>
                  <a:pt x="142" y="258"/>
                </a:lnTo>
                <a:lnTo>
                  <a:pt x="142" y="260"/>
                </a:lnTo>
                <a:lnTo>
                  <a:pt x="145" y="262"/>
                </a:lnTo>
                <a:lnTo>
                  <a:pt x="147" y="262"/>
                </a:lnTo>
                <a:lnTo>
                  <a:pt x="159" y="255"/>
                </a:lnTo>
                <a:lnTo>
                  <a:pt x="169" y="245"/>
                </a:lnTo>
                <a:lnTo>
                  <a:pt x="178" y="234"/>
                </a:lnTo>
                <a:lnTo>
                  <a:pt x="184" y="219"/>
                </a:lnTo>
                <a:lnTo>
                  <a:pt x="189" y="207"/>
                </a:lnTo>
                <a:lnTo>
                  <a:pt x="189" y="204"/>
                </a:lnTo>
                <a:lnTo>
                  <a:pt x="189" y="203"/>
                </a:lnTo>
                <a:lnTo>
                  <a:pt x="187" y="202"/>
                </a:lnTo>
                <a:lnTo>
                  <a:pt x="168" y="198"/>
                </a:lnTo>
                <a:lnTo>
                  <a:pt x="146" y="196"/>
                </a:lnTo>
                <a:close/>
                <a:moveTo>
                  <a:pt x="242" y="191"/>
                </a:moveTo>
                <a:lnTo>
                  <a:pt x="254" y="195"/>
                </a:lnTo>
                <a:lnTo>
                  <a:pt x="263" y="204"/>
                </a:lnTo>
                <a:lnTo>
                  <a:pt x="267" y="217"/>
                </a:lnTo>
                <a:lnTo>
                  <a:pt x="263" y="230"/>
                </a:lnTo>
                <a:lnTo>
                  <a:pt x="254" y="239"/>
                </a:lnTo>
                <a:lnTo>
                  <a:pt x="242" y="242"/>
                </a:lnTo>
                <a:lnTo>
                  <a:pt x="229" y="239"/>
                </a:lnTo>
                <a:lnTo>
                  <a:pt x="219" y="230"/>
                </a:lnTo>
                <a:lnTo>
                  <a:pt x="216" y="217"/>
                </a:lnTo>
                <a:lnTo>
                  <a:pt x="219" y="204"/>
                </a:lnTo>
                <a:lnTo>
                  <a:pt x="229" y="195"/>
                </a:lnTo>
                <a:lnTo>
                  <a:pt x="242" y="191"/>
                </a:lnTo>
                <a:close/>
                <a:moveTo>
                  <a:pt x="78" y="173"/>
                </a:moveTo>
                <a:lnTo>
                  <a:pt x="91" y="177"/>
                </a:lnTo>
                <a:lnTo>
                  <a:pt x="100" y="186"/>
                </a:lnTo>
                <a:lnTo>
                  <a:pt x="104" y="199"/>
                </a:lnTo>
                <a:lnTo>
                  <a:pt x="100" y="212"/>
                </a:lnTo>
                <a:lnTo>
                  <a:pt x="91" y="222"/>
                </a:lnTo>
                <a:lnTo>
                  <a:pt x="78" y="225"/>
                </a:lnTo>
                <a:lnTo>
                  <a:pt x="65" y="222"/>
                </a:lnTo>
                <a:lnTo>
                  <a:pt x="55" y="212"/>
                </a:lnTo>
                <a:lnTo>
                  <a:pt x="53" y="199"/>
                </a:lnTo>
                <a:lnTo>
                  <a:pt x="55" y="186"/>
                </a:lnTo>
                <a:lnTo>
                  <a:pt x="65" y="177"/>
                </a:lnTo>
                <a:lnTo>
                  <a:pt x="78" y="173"/>
                </a:lnTo>
                <a:close/>
                <a:moveTo>
                  <a:pt x="14" y="142"/>
                </a:moveTo>
                <a:lnTo>
                  <a:pt x="12" y="142"/>
                </a:lnTo>
                <a:lnTo>
                  <a:pt x="11" y="144"/>
                </a:lnTo>
                <a:lnTo>
                  <a:pt x="11" y="145"/>
                </a:lnTo>
                <a:lnTo>
                  <a:pt x="14" y="168"/>
                </a:lnTo>
                <a:lnTo>
                  <a:pt x="22" y="189"/>
                </a:lnTo>
                <a:lnTo>
                  <a:pt x="32" y="208"/>
                </a:lnTo>
                <a:lnTo>
                  <a:pt x="34" y="209"/>
                </a:lnTo>
                <a:lnTo>
                  <a:pt x="36" y="211"/>
                </a:lnTo>
                <a:lnTo>
                  <a:pt x="37" y="209"/>
                </a:lnTo>
                <a:lnTo>
                  <a:pt x="42" y="207"/>
                </a:lnTo>
                <a:lnTo>
                  <a:pt x="44" y="207"/>
                </a:lnTo>
                <a:lnTo>
                  <a:pt x="45" y="207"/>
                </a:lnTo>
                <a:lnTo>
                  <a:pt x="46" y="208"/>
                </a:lnTo>
                <a:lnTo>
                  <a:pt x="48" y="211"/>
                </a:lnTo>
                <a:lnTo>
                  <a:pt x="48" y="212"/>
                </a:lnTo>
                <a:lnTo>
                  <a:pt x="48" y="214"/>
                </a:lnTo>
                <a:lnTo>
                  <a:pt x="46" y="216"/>
                </a:lnTo>
                <a:lnTo>
                  <a:pt x="45" y="217"/>
                </a:lnTo>
                <a:lnTo>
                  <a:pt x="42" y="218"/>
                </a:lnTo>
                <a:lnTo>
                  <a:pt x="42" y="221"/>
                </a:lnTo>
                <a:lnTo>
                  <a:pt x="44" y="222"/>
                </a:lnTo>
                <a:lnTo>
                  <a:pt x="65" y="241"/>
                </a:lnTo>
                <a:lnTo>
                  <a:pt x="91" y="255"/>
                </a:lnTo>
                <a:lnTo>
                  <a:pt x="94" y="255"/>
                </a:lnTo>
                <a:lnTo>
                  <a:pt x="95" y="254"/>
                </a:lnTo>
                <a:lnTo>
                  <a:pt x="96" y="253"/>
                </a:lnTo>
                <a:lnTo>
                  <a:pt x="96" y="251"/>
                </a:lnTo>
                <a:lnTo>
                  <a:pt x="95" y="249"/>
                </a:lnTo>
                <a:lnTo>
                  <a:pt x="91" y="242"/>
                </a:lnTo>
                <a:lnTo>
                  <a:pt x="86" y="235"/>
                </a:lnTo>
                <a:lnTo>
                  <a:pt x="86" y="234"/>
                </a:lnTo>
                <a:lnTo>
                  <a:pt x="86" y="232"/>
                </a:lnTo>
                <a:lnTo>
                  <a:pt x="87" y="231"/>
                </a:lnTo>
                <a:lnTo>
                  <a:pt x="90" y="230"/>
                </a:lnTo>
                <a:lnTo>
                  <a:pt x="91" y="228"/>
                </a:lnTo>
                <a:lnTo>
                  <a:pt x="94" y="230"/>
                </a:lnTo>
                <a:lnTo>
                  <a:pt x="95" y="231"/>
                </a:lnTo>
                <a:lnTo>
                  <a:pt x="104" y="244"/>
                </a:lnTo>
                <a:lnTo>
                  <a:pt x="114" y="255"/>
                </a:lnTo>
                <a:lnTo>
                  <a:pt x="127" y="262"/>
                </a:lnTo>
                <a:lnTo>
                  <a:pt x="129" y="262"/>
                </a:lnTo>
                <a:lnTo>
                  <a:pt x="132" y="260"/>
                </a:lnTo>
                <a:lnTo>
                  <a:pt x="132" y="258"/>
                </a:lnTo>
                <a:lnTo>
                  <a:pt x="132" y="200"/>
                </a:lnTo>
                <a:lnTo>
                  <a:pt x="132" y="198"/>
                </a:lnTo>
                <a:lnTo>
                  <a:pt x="131" y="196"/>
                </a:lnTo>
                <a:lnTo>
                  <a:pt x="128" y="196"/>
                </a:lnTo>
                <a:lnTo>
                  <a:pt x="114" y="198"/>
                </a:lnTo>
                <a:lnTo>
                  <a:pt x="111" y="196"/>
                </a:lnTo>
                <a:lnTo>
                  <a:pt x="110" y="195"/>
                </a:lnTo>
                <a:lnTo>
                  <a:pt x="109" y="194"/>
                </a:lnTo>
                <a:lnTo>
                  <a:pt x="109" y="191"/>
                </a:lnTo>
                <a:lnTo>
                  <a:pt x="110" y="189"/>
                </a:lnTo>
                <a:lnTo>
                  <a:pt x="111" y="189"/>
                </a:lnTo>
                <a:lnTo>
                  <a:pt x="113" y="188"/>
                </a:lnTo>
                <a:lnTo>
                  <a:pt x="128" y="186"/>
                </a:lnTo>
                <a:lnTo>
                  <a:pt x="131" y="186"/>
                </a:lnTo>
                <a:lnTo>
                  <a:pt x="132" y="185"/>
                </a:lnTo>
                <a:lnTo>
                  <a:pt x="132" y="182"/>
                </a:lnTo>
                <a:lnTo>
                  <a:pt x="132" y="145"/>
                </a:lnTo>
                <a:lnTo>
                  <a:pt x="132" y="143"/>
                </a:lnTo>
                <a:lnTo>
                  <a:pt x="131" y="142"/>
                </a:lnTo>
                <a:lnTo>
                  <a:pt x="128" y="142"/>
                </a:lnTo>
                <a:lnTo>
                  <a:pt x="78" y="142"/>
                </a:lnTo>
                <a:lnTo>
                  <a:pt x="76" y="142"/>
                </a:lnTo>
                <a:lnTo>
                  <a:pt x="74" y="143"/>
                </a:lnTo>
                <a:lnTo>
                  <a:pt x="74" y="145"/>
                </a:lnTo>
                <a:lnTo>
                  <a:pt x="76" y="163"/>
                </a:lnTo>
                <a:lnTo>
                  <a:pt x="74" y="166"/>
                </a:lnTo>
                <a:lnTo>
                  <a:pt x="73" y="167"/>
                </a:lnTo>
                <a:lnTo>
                  <a:pt x="72" y="168"/>
                </a:lnTo>
                <a:lnTo>
                  <a:pt x="69" y="168"/>
                </a:lnTo>
                <a:lnTo>
                  <a:pt x="68" y="167"/>
                </a:lnTo>
                <a:lnTo>
                  <a:pt x="67" y="166"/>
                </a:lnTo>
                <a:lnTo>
                  <a:pt x="65" y="165"/>
                </a:lnTo>
                <a:lnTo>
                  <a:pt x="64" y="145"/>
                </a:lnTo>
                <a:lnTo>
                  <a:pt x="64" y="143"/>
                </a:lnTo>
                <a:lnTo>
                  <a:pt x="63" y="142"/>
                </a:lnTo>
                <a:lnTo>
                  <a:pt x="60" y="142"/>
                </a:lnTo>
                <a:lnTo>
                  <a:pt x="14" y="142"/>
                </a:lnTo>
                <a:close/>
                <a:moveTo>
                  <a:pt x="205" y="111"/>
                </a:moveTo>
                <a:lnTo>
                  <a:pt x="217" y="115"/>
                </a:lnTo>
                <a:lnTo>
                  <a:pt x="226" y="124"/>
                </a:lnTo>
                <a:lnTo>
                  <a:pt x="230" y="136"/>
                </a:lnTo>
                <a:lnTo>
                  <a:pt x="226" y="149"/>
                </a:lnTo>
                <a:lnTo>
                  <a:pt x="217" y="159"/>
                </a:lnTo>
                <a:lnTo>
                  <a:pt x="205" y="162"/>
                </a:lnTo>
                <a:lnTo>
                  <a:pt x="192" y="159"/>
                </a:lnTo>
                <a:lnTo>
                  <a:pt x="183" y="149"/>
                </a:lnTo>
                <a:lnTo>
                  <a:pt x="179" y="136"/>
                </a:lnTo>
                <a:lnTo>
                  <a:pt x="183" y="124"/>
                </a:lnTo>
                <a:lnTo>
                  <a:pt x="192" y="115"/>
                </a:lnTo>
                <a:lnTo>
                  <a:pt x="205" y="111"/>
                </a:lnTo>
                <a:close/>
                <a:moveTo>
                  <a:pt x="137" y="56"/>
                </a:moveTo>
                <a:lnTo>
                  <a:pt x="150" y="59"/>
                </a:lnTo>
                <a:lnTo>
                  <a:pt x="159" y="69"/>
                </a:lnTo>
                <a:lnTo>
                  <a:pt x="163" y="82"/>
                </a:lnTo>
                <a:lnTo>
                  <a:pt x="159" y="94"/>
                </a:lnTo>
                <a:lnTo>
                  <a:pt x="150" y="103"/>
                </a:lnTo>
                <a:lnTo>
                  <a:pt x="137" y="107"/>
                </a:lnTo>
                <a:lnTo>
                  <a:pt x="124" y="103"/>
                </a:lnTo>
                <a:lnTo>
                  <a:pt x="114" y="94"/>
                </a:lnTo>
                <a:lnTo>
                  <a:pt x="111" y="82"/>
                </a:lnTo>
                <a:lnTo>
                  <a:pt x="114" y="69"/>
                </a:lnTo>
                <a:lnTo>
                  <a:pt x="124" y="59"/>
                </a:lnTo>
                <a:lnTo>
                  <a:pt x="137" y="56"/>
                </a:lnTo>
                <a:close/>
                <a:moveTo>
                  <a:pt x="35" y="29"/>
                </a:moveTo>
                <a:lnTo>
                  <a:pt x="48" y="33"/>
                </a:lnTo>
                <a:lnTo>
                  <a:pt x="57" y="42"/>
                </a:lnTo>
                <a:lnTo>
                  <a:pt x="60" y="55"/>
                </a:lnTo>
                <a:lnTo>
                  <a:pt x="57" y="67"/>
                </a:lnTo>
                <a:lnTo>
                  <a:pt x="48" y="76"/>
                </a:lnTo>
                <a:lnTo>
                  <a:pt x="35" y="80"/>
                </a:lnTo>
                <a:lnTo>
                  <a:pt x="22" y="76"/>
                </a:lnTo>
                <a:lnTo>
                  <a:pt x="13" y="67"/>
                </a:lnTo>
                <a:lnTo>
                  <a:pt x="9" y="55"/>
                </a:lnTo>
                <a:lnTo>
                  <a:pt x="13" y="42"/>
                </a:lnTo>
                <a:lnTo>
                  <a:pt x="22" y="33"/>
                </a:lnTo>
                <a:lnTo>
                  <a:pt x="35" y="29"/>
                </a:lnTo>
                <a:close/>
                <a:moveTo>
                  <a:pt x="182" y="18"/>
                </a:moveTo>
                <a:lnTo>
                  <a:pt x="179" y="19"/>
                </a:lnTo>
                <a:lnTo>
                  <a:pt x="178" y="20"/>
                </a:lnTo>
                <a:lnTo>
                  <a:pt x="178" y="23"/>
                </a:lnTo>
                <a:lnTo>
                  <a:pt x="179" y="24"/>
                </a:lnTo>
                <a:lnTo>
                  <a:pt x="191" y="43"/>
                </a:lnTo>
                <a:lnTo>
                  <a:pt x="200" y="65"/>
                </a:lnTo>
                <a:lnTo>
                  <a:pt x="201" y="66"/>
                </a:lnTo>
                <a:lnTo>
                  <a:pt x="202" y="67"/>
                </a:lnTo>
                <a:lnTo>
                  <a:pt x="205" y="67"/>
                </a:lnTo>
                <a:lnTo>
                  <a:pt x="230" y="57"/>
                </a:lnTo>
                <a:lnTo>
                  <a:pt x="232" y="55"/>
                </a:lnTo>
                <a:lnTo>
                  <a:pt x="232" y="53"/>
                </a:lnTo>
                <a:lnTo>
                  <a:pt x="230" y="51"/>
                </a:lnTo>
                <a:lnTo>
                  <a:pt x="209" y="32"/>
                </a:lnTo>
                <a:lnTo>
                  <a:pt x="183" y="18"/>
                </a:lnTo>
                <a:lnTo>
                  <a:pt x="182" y="18"/>
                </a:lnTo>
                <a:close/>
                <a:moveTo>
                  <a:pt x="137" y="0"/>
                </a:moveTo>
                <a:lnTo>
                  <a:pt x="164" y="2"/>
                </a:lnTo>
                <a:lnTo>
                  <a:pt x="189" y="10"/>
                </a:lnTo>
                <a:lnTo>
                  <a:pt x="212" y="23"/>
                </a:lnTo>
                <a:lnTo>
                  <a:pt x="233" y="39"/>
                </a:lnTo>
                <a:lnTo>
                  <a:pt x="249" y="59"/>
                </a:lnTo>
                <a:lnTo>
                  <a:pt x="262" y="83"/>
                </a:lnTo>
                <a:lnTo>
                  <a:pt x="271" y="108"/>
                </a:lnTo>
                <a:lnTo>
                  <a:pt x="274" y="136"/>
                </a:lnTo>
                <a:lnTo>
                  <a:pt x="271" y="163"/>
                </a:lnTo>
                <a:lnTo>
                  <a:pt x="263" y="188"/>
                </a:lnTo>
                <a:lnTo>
                  <a:pt x="263" y="189"/>
                </a:lnTo>
                <a:lnTo>
                  <a:pt x="262" y="190"/>
                </a:lnTo>
                <a:lnTo>
                  <a:pt x="260" y="190"/>
                </a:lnTo>
                <a:lnTo>
                  <a:pt x="257" y="189"/>
                </a:lnTo>
                <a:lnTo>
                  <a:pt x="254" y="186"/>
                </a:lnTo>
                <a:lnTo>
                  <a:pt x="254" y="184"/>
                </a:lnTo>
                <a:lnTo>
                  <a:pt x="261" y="166"/>
                </a:lnTo>
                <a:lnTo>
                  <a:pt x="263" y="145"/>
                </a:lnTo>
                <a:lnTo>
                  <a:pt x="263" y="144"/>
                </a:lnTo>
                <a:lnTo>
                  <a:pt x="262" y="142"/>
                </a:lnTo>
                <a:lnTo>
                  <a:pt x="260" y="142"/>
                </a:lnTo>
                <a:lnTo>
                  <a:pt x="240" y="142"/>
                </a:lnTo>
                <a:lnTo>
                  <a:pt x="239" y="142"/>
                </a:lnTo>
                <a:lnTo>
                  <a:pt x="238" y="140"/>
                </a:lnTo>
                <a:lnTo>
                  <a:pt x="237" y="139"/>
                </a:lnTo>
                <a:lnTo>
                  <a:pt x="237" y="136"/>
                </a:lnTo>
                <a:lnTo>
                  <a:pt x="237" y="135"/>
                </a:lnTo>
                <a:lnTo>
                  <a:pt x="238" y="133"/>
                </a:lnTo>
                <a:lnTo>
                  <a:pt x="239" y="133"/>
                </a:lnTo>
                <a:lnTo>
                  <a:pt x="240" y="131"/>
                </a:lnTo>
                <a:lnTo>
                  <a:pt x="260" y="131"/>
                </a:lnTo>
                <a:lnTo>
                  <a:pt x="262" y="131"/>
                </a:lnTo>
                <a:lnTo>
                  <a:pt x="263" y="130"/>
                </a:lnTo>
                <a:lnTo>
                  <a:pt x="263" y="127"/>
                </a:lnTo>
                <a:lnTo>
                  <a:pt x="261" y="105"/>
                </a:lnTo>
                <a:lnTo>
                  <a:pt x="253" y="84"/>
                </a:lnTo>
                <a:lnTo>
                  <a:pt x="242" y="65"/>
                </a:lnTo>
                <a:lnTo>
                  <a:pt x="240" y="64"/>
                </a:lnTo>
                <a:lnTo>
                  <a:pt x="239" y="64"/>
                </a:lnTo>
                <a:lnTo>
                  <a:pt x="237" y="64"/>
                </a:lnTo>
                <a:lnTo>
                  <a:pt x="223" y="71"/>
                </a:lnTo>
                <a:lnTo>
                  <a:pt x="206" y="76"/>
                </a:lnTo>
                <a:lnTo>
                  <a:pt x="205" y="78"/>
                </a:lnTo>
                <a:lnTo>
                  <a:pt x="203" y="79"/>
                </a:lnTo>
                <a:lnTo>
                  <a:pt x="203" y="82"/>
                </a:lnTo>
                <a:lnTo>
                  <a:pt x="206" y="90"/>
                </a:lnTo>
                <a:lnTo>
                  <a:pt x="207" y="101"/>
                </a:lnTo>
                <a:lnTo>
                  <a:pt x="207" y="102"/>
                </a:lnTo>
                <a:lnTo>
                  <a:pt x="206" y="103"/>
                </a:lnTo>
                <a:lnTo>
                  <a:pt x="205" y="105"/>
                </a:lnTo>
                <a:lnTo>
                  <a:pt x="203" y="105"/>
                </a:lnTo>
                <a:lnTo>
                  <a:pt x="201" y="105"/>
                </a:lnTo>
                <a:lnTo>
                  <a:pt x="198" y="103"/>
                </a:lnTo>
                <a:lnTo>
                  <a:pt x="198" y="102"/>
                </a:lnTo>
                <a:lnTo>
                  <a:pt x="194" y="84"/>
                </a:lnTo>
                <a:lnTo>
                  <a:pt x="193" y="82"/>
                </a:lnTo>
                <a:lnTo>
                  <a:pt x="192" y="82"/>
                </a:lnTo>
                <a:lnTo>
                  <a:pt x="191" y="82"/>
                </a:lnTo>
                <a:lnTo>
                  <a:pt x="173" y="84"/>
                </a:lnTo>
                <a:lnTo>
                  <a:pt x="171" y="84"/>
                </a:lnTo>
                <a:lnTo>
                  <a:pt x="170" y="83"/>
                </a:lnTo>
                <a:lnTo>
                  <a:pt x="169" y="82"/>
                </a:lnTo>
                <a:lnTo>
                  <a:pt x="169" y="79"/>
                </a:lnTo>
                <a:lnTo>
                  <a:pt x="169" y="78"/>
                </a:lnTo>
                <a:lnTo>
                  <a:pt x="170" y="75"/>
                </a:lnTo>
                <a:lnTo>
                  <a:pt x="171" y="74"/>
                </a:lnTo>
                <a:lnTo>
                  <a:pt x="187" y="71"/>
                </a:lnTo>
                <a:lnTo>
                  <a:pt x="189" y="71"/>
                </a:lnTo>
                <a:lnTo>
                  <a:pt x="189" y="69"/>
                </a:lnTo>
                <a:lnTo>
                  <a:pt x="189" y="66"/>
                </a:lnTo>
                <a:lnTo>
                  <a:pt x="184" y="53"/>
                </a:lnTo>
                <a:lnTo>
                  <a:pt x="178" y="41"/>
                </a:lnTo>
                <a:lnTo>
                  <a:pt x="169" y="28"/>
                </a:lnTo>
                <a:lnTo>
                  <a:pt x="159" y="18"/>
                </a:lnTo>
                <a:lnTo>
                  <a:pt x="147" y="11"/>
                </a:lnTo>
                <a:lnTo>
                  <a:pt x="145" y="11"/>
                </a:lnTo>
                <a:lnTo>
                  <a:pt x="142" y="13"/>
                </a:lnTo>
                <a:lnTo>
                  <a:pt x="142" y="15"/>
                </a:lnTo>
                <a:lnTo>
                  <a:pt x="142" y="46"/>
                </a:lnTo>
                <a:lnTo>
                  <a:pt x="142" y="47"/>
                </a:lnTo>
                <a:lnTo>
                  <a:pt x="141" y="48"/>
                </a:lnTo>
                <a:lnTo>
                  <a:pt x="140" y="50"/>
                </a:lnTo>
                <a:lnTo>
                  <a:pt x="137" y="50"/>
                </a:lnTo>
                <a:lnTo>
                  <a:pt x="136" y="50"/>
                </a:lnTo>
                <a:lnTo>
                  <a:pt x="133" y="48"/>
                </a:lnTo>
                <a:lnTo>
                  <a:pt x="133" y="47"/>
                </a:lnTo>
                <a:lnTo>
                  <a:pt x="132" y="46"/>
                </a:lnTo>
                <a:lnTo>
                  <a:pt x="132" y="15"/>
                </a:lnTo>
                <a:lnTo>
                  <a:pt x="132" y="13"/>
                </a:lnTo>
                <a:lnTo>
                  <a:pt x="129" y="11"/>
                </a:lnTo>
                <a:lnTo>
                  <a:pt x="127" y="11"/>
                </a:lnTo>
                <a:lnTo>
                  <a:pt x="115" y="18"/>
                </a:lnTo>
                <a:lnTo>
                  <a:pt x="105" y="28"/>
                </a:lnTo>
                <a:lnTo>
                  <a:pt x="96" y="41"/>
                </a:lnTo>
                <a:lnTo>
                  <a:pt x="90" y="53"/>
                </a:lnTo>
                <a:lnTo>
                  <a:pt x="85" y="66"/>
                </a:lnTo>
                <a:lnTo>
                  <a:pt x="85" y="69"/>
                </a:lnTo>
                <a:lnTo>
                  <a:pt x="86" y="71"/>
                </a:lnTo>
                <a:lnTo>
                  <a:pt x="87" y="71"/>
                </a:lnTo>
                <a:lnTo>
                  <a:pt x="101" y="74"/>
                </a:lnTo>
                <a:lnTo>
                  <a:pt x="104" y="75"/>
                </a:lnTo>
                <a:lnTo>
                  <a:pt x="104" y="78"/>
                </a:lnTo>
                <a:lnTo>
                  <a:pt x="105" y="79"/>
                </a:lnTo>
                <a:lnTo>
                  <a:pt x="104" y="82"/>
                </a:lnTo>
                <a:lnTo>
                  <a:pt x="104" y="83"/>
                </a:lnTo>
                <a:lnTo>
                  <a:pt x="101" y="84"/>
                </a:lnTo>
                <a:lnTo>
                  <a:pt x="100" y="84"/>
                </a:lnTo>
                <a:lnTo>
                  <a:pt x="85" y="82"/>
                </a:lnTo>
                <a:lnTo>
                  <a:pt x="82" y="82"/>
                </a:lnTo>
                <a:lnTo>
                  <a:pt x="81" y="82"/>
                </a:lnTo>
                <a:lnTo>
                  <a:pt x="80" y="84"/>
                </a:lnTo>
                <a:lnTo>
                  <a:pt x="76" y="105"/>
                </a:lnTo>
                <a:lnTo>
                  <a:pt x="74" y="127"/>
                </a:lnTo>
                <a:lnTo>
                  <a:pt x="74" y="130"/>
                </a:lnTo>
                <a:lnTo>
                  <a:pt x="76" y="131"/>
                </a:lnTo>
                <a:lnTo>
                  <a:pt x="78" y="131"/>
                </a:lnTo>
                <a:lnTo>
                  <a:pt x="128" y="131"/>
                </a:lnTo>
                <a:lnTo>
                  <a:pt x="131" y="131"/>
                </a:lnTo>
                <a:lnTo>
                  <a:pt x="132" y="130"/>
                </a:lnTo>
                <a:lnTo>
                  <a:pt x="132" y="127"/>
                </a:lnTo>
                <a:lnTo>
                  <a:pt x="132" y="117"/>
                </a:lnTo>
                <a:lnTo>
                  <a:pt x="133" y="116"/>
                </a:lnTo>
                <a:lnTo>
                  <a:pt x="133" y="115"/>
                </a:lnTo>
                <a:lnTo>
                  <a:pt x="136" y="113"/>
                </a:lnTo>
                <a:lnTo>
                  <a:pt x="137" y="113"/>
                </a:lnTo>
                <a:lnTo>
                  <a:pt x="140" y="113"/>
                </a:lnTo>
                <a:lnTo>
                  <a:pt x="141" y="115"/>
                </a:lnTo>
                <a:lnTo>
                  <a:pt x="142" y="116"/>
                </a:lnTo>
                <a:lnTo>
                  <a:pt x="142" y="117"/>
                </a:lnTo>
                <a:lnTo>
                  <a:pt x="142" y="127"/>
                </a:lnTo>
                <a:lnTo>
                  <a:pt x="142" y="130"/>
                </a:lnTo>
                <a:lnTo>
                  <a:pt x="143" y="131"/>
                </a:lnTo>
                <a:lnTo>
                  <a:pt x="146" y="131"/>
                </a:lnTo>
                <a:lnTo>
                  <a:pt x="169" y="131"/>
                </a:lnTo>
                <a:lnTo>
                  <a:pt x="170" y="133"/>
                </a:lnTo>
                <a:lnTo>
                  <a:pt x="171" y="133"/>
                </a:lnTo>
                <a:lnTo>
                  <a:pt x="173" y="135"/>
                </a:lnTo>
                <a:lnTo>
                  <a:pt x="173" y="136"/>
                </a:lnTo>
                <a:lnTo>
                  <a:pt x="173" y="139"/>
                </a:lnTo>
                <a:lnTo>
                  <a:pt x="171" y="140"/>
                </a:lnTo>
                <a:lnTo>
                  <a:pt x="170" y="142"/>
                </a:lnTo>
                <a:lnTo>
                  <a:pt x="169" y="142"/>
                </a:lnTo>
                <a:lnTo>
                  <a:pt x="146" y="142"/>
                </a:lnTo>
                <a:lnTo>
                  <a:pt x="143" y="142"/>
                </a:lnTo>
                <a:lnTo>
                  <a:pt x="142" y="143"/>
                </a:lnTo>
                <a:lnTo>
                  <a:pt x="142" y="145"/>
                </a:lnTo>
                <a:lnTo>
                  <a:pt x="142" y="182"/>
                </a:lnTo>
                <a:lnTo>
                  <a:pt x="142" y="185"/>
                </a:lnTo>
                <a:lnTo>
                  <a:pt x="143" y="186"/>
                </a:lnTo>
                <a:lnTo>
                  <a:pt x="146" y="186"/>
                </a:lnTo>
                <a:lnTo>
                  <a:pt x="169" y="189"/>
                </a:lnTo>
                <a:lnTo>
                  <a:pt x="191" y="193"/>
                </a:lnTo>
                <a:lnTo>
                  <a:pt x="192" y="193"/>
                </a:lnTo>
                <a:lnTo>
                  <a:pt x="193" y="191"/>
                </a:lnTo>
                <a:lnTo>
                  <a:pt x="194" y="189"/>
                </a:lnTo>
                <a:lnTo>
                  <a:pt x="198" y="172"/>
                </a:lnTo>
                <a:lnTo>
                  <a:pt x="198" y="170"/>
                </a:lnTo>
                <a:lnTo>
                  <a:pt x="201" y="170"/>
                </a:lnTo>
                <a:lnTo>
                  <a:pt x="202" y="168"/>
                </a:lnTo>
                <a:lnTo>
                  <a:pt x="205" y="170"/>
                </a:lnTo>
                <a:lnTo>
                  <a:pt x="206" y="170"/>
                </a:lnTo>
                <a:lnTo>
                  <a:pt x="207" y="172"/>
                </a:lnTo>
                <a:lnTo>
                  <a:pt x="207" y="173"/>
                </a:lnTo>
                <a:lnTo>
                  <a:pt x="206" y="182"/>
                </a:lnTo>
                <a:lnTo>
                  <a:pt x="203" y="191"/>
                </a:lnTo>
                <a:lnTo>
                  <a:pt x="203" y="194"/>
                </a:lnTo>
                <a:lnTo>
                  <a:pt x="205" y="195"/>
                </a:lnTo>
                <a:lnTo>
                  <a:pt x="206" y="196"/>
                </a:lnTo>
                <a:lnTo>
                  <a:pt x="209" y="198"/>
                </a:lnTo>
                <a:lnTo>
                  <a:pt x="211" y="198"/>
                </a:lnTo>
                <a:lnTo>
                  <a:pt x="212" y="200"/>
                </a:lnTo>
                <a:lnTo>
                  <a:pt x="212" y="202"/>
                </a:lnTo>
                <a:lnTo>
                  <a:pt x="212" y="204"/>
                </a:lnTo>
                <a:lnTo>
                  <a:pt x="211" y="205"/>
                </a:lnTo>
                <a:lnTo>
                  <a:pt x="209" y="207"/>
                </a:lnTo>
                <a:lnTo>
                  <a:pt x="207" y="207"/>
                </a:lnTo>
                <a:lnTo>
                  <a:pt x="205" y="205"/>
                </a:lnTo>
                <a:lnTo>
                  <a:pt x="202" y="205"/>
                </a:lnTo>
                <a:lnTo>
                  <a:pt x="201" y="207"/>
                </a:lnTo>
                <a:lnTo>
                  <a:pt x="200" y="208"/>
                </a:lnTo>
                <a:lnTo>
                  <a:pt x="191" y="230"/>
                </a:lnTo>
                <a:lnTo>
                  <a:pt x="179" y="249"/>
                </a:lnTo>
                <a:lnTo>
                  <a:pt x="178" y="251"/>
                </a:lnTo>
                <a:lnTo>
                  <a:pt x="178" y="253"/>
                </a:lnTo>
                <a:lnTo>
                  <a:pt x="179" y="254"/>
                </a:lnTo>
                <a:lnTo>
                  <a:pt x="182" y="255"/>
                </a:lnTo>
                <a:lnTo>
                  <a:pt x="183" y="255"/>
                </a:lnTo>
                <a:lnTo>
                  <a:pt x="198" y="248"/>
                </a:lnTo>
                <a:lnTo>
                  <a:pt x="212" y="239"/>
                </a:lnTo>
                <a:lnTo>
                  <a:pt x="215" y="237"/>
                </a:lnTo>
                <a:lnTo>
                  <a:pt x="217" y="239"/>
                </a:lnTo>
                <a:lnTo>
                  <a:pt x="219" y="240"/>
                </a:lnTo>
                <a:lnTo>
                  <a:pt x="220" y="241"/>
                </a:lnTo>
                <a:lnTo>
                  <a:pt x="220" y="244"/>
                </a:lnTo>
                <a:lnTo>
                  <a:pt x="220" y="245"/>
                </a:lnTo>
                <a:lnTo>
                  <a:pt x="219" y="246"/>
                </a:lnTo>
                <a:lnTo>
                  <a:pt x="194" y="260"/>
                </a:lnTo>
                <a:lnTo>
                  <a:pt x="166" y="271"/>
                </a:lnTo>
                <a:lnTo>
                  <a:pt x="137" y="273"/>
                </a:lnTo>
                <a:lnTo>
                  <a:pt x="106" y="269"/>
                </a:lnTo>
                <a:lnTo>
                  <a:pt x="77" y="259"/>
                </a:lnTo>
                <a:lnTo>
                  <a:pt x="51" y="244"/>
                </a:lnTo>
                <a:lnTo>
                  <a:pt x="31" y="222"/>
                </a:lnTo>
                <a:lnTo>
                  <a:pt x="14" y="196"/>
                </a:lnTo>
                <a:lnTo>
                  <a:pt x="4" y="168"/>
                </a:lnTo>
                <a:lnTo>
                  <a:pt x="0" y="136"/>
                </a:lnTo>
                <a:lnTo>
                  <a:pt x="3" y="108"/>
                </a:lnTo>
                <a:lnTo>
                  <a:pt x="12" y="83"/>
                </a:lnTo>
                <a:lnTo>
                  <a:pt x="12" y="82"/>
                </a:lnTo>
                <a:lnTo>
                  <a:pt x="14" y="82"/>
                </a:lnTo>
                <a:lnTo>
                  <a:pt x="16" y="82"/>
                </a:lnTo>
                <a:lnTo>
                  <a:pt x="18" y="83"/>
                </a:lnTo>
                <a:lnTo>
                  <a:pt x="21" y="84"/>
                </a:lnTo>
                <a:lnTo>
                  <a:pt x="19" y="88"/>
                </a:lnTo>
                <a:lnTo>
                  <a:pt x="13" y="107"/>
                </a:lnTo>
                <a:lnTo>
                  <a:pt x="11" y="127"/>
                </a:lnTo>
                <a:lnTo>
                  <a:pt x="11" y="130"/>
                </a:lnTo>
                <a:lnTo>
                  <a:pt x="12" y="131"/>
                </a:lnTo>
                <a:lnTo>
                  <a:pt x="14" y="131"/>
                </a:lnTo>
                <a:lnTo>
                  <a:pt x="60" y="131"/>
                </a:lnTo>
                <a:lnTo>
                  <a:pt x="63" y="131"/>
                </a:lnTo>
                <a:lnTo>
                  <a:pt x="64" y="130"/>
                </a:lnTo>
                <a:lnTo>
                  <a:pt x="64" y="127"/>
                </a:lnTo>
                <a:lnTo>
                  <a:pt x="67" y="103"/>
                </a:lnTo>
                <a:lnTo>
                  <a:pt x="71" y="82"/>
                </a:lnTo>
                <a:lnTo>
                  <a:pt x="71" y="79"/>
                </a:lnTo>
                <a:lnTo>
                  <a:pt x="69" y="78"/>
                </a:lnTo>
                <a:lnTo>
                  <a:pt x="68" y="76"/>
                </a:lnTo>
                <a:lnTo>
                  <a:pt x="65" y="76"/>
                </a:lnTo>
                <a:lnTo>
                  <a:pt x="64" y="75"/>
                </a:lnTo>
                <a:lnTo>
                  <a:pt x="63" y="74"/>
                </a:lnTo>
                <a:lnTo>
                  <a:pt x="63" y="71"/>
                </a:lnTo>
                <a:lnTo>
                  <a:pt x="63" y="70"/>
                </a:lnTo>
                <a:lnTo>
                  <a:pt x="64" y="67"/>
                </a:lnTo>
                <a:lnTo>
                  <a:pt x="67" y="66"/>
                </a:lnTo>
                <a:lnTo>
                  <a:pt x="68" y="66"/>
                </a:lnTo>
                <a:lnTo>
                  <a:pt x="71" y="67"/>
                </a:lnTo>
                <a:lnTo>
                  <a:pt x="72" y="67"/>
                </a:lnTo>
                <a:lnTo>
                  <a:pt x="74" y="66"/>
                </a:lnTo>
                <a:lnTo>
                  <a:pt x="76" y="65"/>
                </a:lnTo>
                <a:lnTo>
                  <a:pt x="83" y="43"/>
                </a:lnTo>
                <a:lnTo>
                  <a:pt x="95" y="24"/>
                </a:lnTo>
                <a:lnTo>
                  <a:pt x="96" y="23"/>
                </a:lnTo>
                <a:lnTo>
                  <a:pt x="96" y="20"/>
                </a:lnTo>
                <a:lnTo>
                  <a:pt x="95" y="19"/>
                </a:lnTo>
                <a:lnTo>
                  <a:pt x="94" y="18"/>
                </a:lnTo>
                <a:lnTo>
                  <a:pt x="91" y="18"/>
                </a:lnTo>
                <a:lnTo>
                  <a:pt x="77" y="25"/>
                </a:lnTo>
                <a:lnTo>
                  <a:pt x="63" y="33"/>
                </a:lnTo>
                <a:lnTo>
                  <a:pt x="62" y="34"/>
                </a:lnTo>
                <a:lnTo>
                  <a:pt x="60" y="34"/>
                </a:lnTo>
                <a:lnTo>
                  <a:pt x="58" y="33"/>
                </a:lnTo>
                <a:lnTo>
                  <a:pt x="58" y="32"/>
                </a:lnTo>
                <a:lnTo>
                  <a:pt x="57" y="30"/>
                </a:lnTo>
                <a:lnTo>
                  <a:pt x="57" y="28"/>
                </a:lnTo>
                <a:lnTo>
                  <a:pt x="57" y="27"/>
                </a:lnTo>
                <a:lnTo>
                  <a:pt x="58" y="25"/>
                </a:lnTo>
                <a:lnTo>
                  <a:pt x="82" y="11"/>
                </a:lnTo>
                <a:lnTo>
                  <a:pt x="109" y="4"/>
                </a:lnTo>
                <a:lnTo>
                  <a:pt x="137" y="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19" name="Freeform 463"/>
          <p:cNvSpPr>
            <a:spLocks noEditPoints="1"/>
          </p:cNvSpPr>
          <p:nvPr userDrawn="1"/>
        </p:nvSpPr>
        <p:spPr bwMode="auto">
          <a:xfrm rot="19468345">
            <a:off x="4901620" y="400602"/>
            <a:ext cx="1693467" cy="961018"/>
          </a:xfrm>
          <a:custGeom>
            <a:avLst/>
            <a:gdLst>
              <a:gd name="T0" fmla="*/ 250 w 326"/>
              <a:gd name="T1" fmla="*/ 94 h 185"/>
              <a:gd name="T2" fmla="*/ 253 w 326"/>
              <a:gd name="T3" fmla="*/ 98 h 185"/>
              <a:gd name="T4" fmla="*/ 249 w 326"/>
              <a:gd name="T5" fmla="*/ 148 h 185"/>
              <a:gd name="T6" fmla="*/ 225 w 326"/>
              <a:gd name="T7" fmla="*/ 163 h 185"/>
              <a:gd name="T8" fmla="*/ 185 w 326"/>
              <a:gd name="T9" fmla="*/ 171 h 185"/>
              <a:gd name="T10" fmla="*/ 142 w 326"/>
              <a:gd name="T11" fmla="*/ 171 h 185"/>
              <a:gd name="T12" fmla="*/ 102 w 326"/>
              <a:gd name="T13" fmla="*/ 163 h 185"/>
              <a:gd name="T14" fmla="*/ 78 w 326"/>
              <a:gd name="T15" fmla="*/ 148 h 185"/>
              <a:gd name="T16" fmla="*/ 74 w 326"/>
              <a:gd name="T17" fmla="*/ 99 h 185"/>
              <a:gd name="T18" fmla="*/ 76 w 326"/>
              <a:gd name="T19" fmla="*/ 94 h 185"/>
              <a:gd name="T20" fmla="*/ 82 w 326"/>
              <a:gd name="T21" fmla="*/ 94 h 185"/>
              <a:gd name="T22" fmla="*/ 163 w 326"/>
              <a:gd name="T23" fmla="*/ 126 h 185"/>
              <a:gd name="T24" fmla="*/ 245 w 326"/>
              <a:gd name="T25" fmla="*/ 93 h 185"/>
              <a:gd name="T26" fmla="*/ 163 w 326"/>
              <a:gd name="T27" fmla="*/ 0 h 185"/>
              <a:gd name="T28" fmla="*/ 322 w 326"/>
              <a:gd name="T29" fmla="*/ 46 h 185"/>
              <a:gd name="T30" fmla="*/ 326 w 326"/>
              <a:gd name="T31" fmla="*/ 50 h 185"/>
              <a:gd name="T32" fmla="*/ 324 w 326"/>
              <a:gd name="T33" fmla="*/ 53 h 185"/>
              <a:gd name="T34" fmla="*/ 168 w 326"/>
              <a:gd name="T35" fmla="*/ 120 h 185"/>
              <a:gd name="T36" fmla="*/ 157 w 326"/>
              <a:gd name="T37" fmla="*/ 120 h 185"/>
              <a:gd name="T38" fmla="*/ 42 w 326"/>
              <a:gd name="T39" fmla="*/ 72 h 185"/>
              <a:gd name="T40" fmla="*/ 39 w 326"/>
              <a:gd name="T41" fmla="*/ 75 h 185"/>
              <a:gd name="T42" fmla="*/ 39 w 326"/>
              <a:gd name="T43" fmla="*/ 110 h 185"/>
              <a:gd name="T44" fmla="*/ 42 w 326"/>
              <a:gd name="T45" fmla="*/ 110 h 185"/>
              <a:gd name="T46" fmla="*/ 45 w 326"/>
              <a:gd name="T47" fmla="*/ 110 h 185"/>
              <a:gd name="T48" fmla="*/ 46 w 326"/>
              <a:gd name="T49" fmla="*/ 112 h 185"/>
              <a:gd name="T50" fmla="*/ 46 w 326"/>
              <a:gd name="T51" fmla="*/ 116 h 185"/>
              <a:gd name="T52" fmla="*/ 45 w 326"/>
              <a:gd name="T53" fmla="*/ 122 h 185"/>
              <a:gd name="T54" fmla="*/ 46 w 326"/>
              <a:gd name="T55" fmla="*/ 124 h 185"/>
              <a:gd name="T56" fmla="*/ 46 w 326"/>
              <a:gd name="T57" fmla="*/ 126 h 185"/>
              <a:gd name="T58" fmla="*/ 45 w 326"/>
              <a:gd name="T59" fmla="*/ 127 h 185"/>
              <a:gd name="T60" fmla="*/ 52 w 326"/>
              <a:gd name="T61" fmla="*/ 149 h 185"/>
              <a:gd name="T62" fmla="*/ 50 w 326"/>
              <a:gd name="T63" fmla="*/ 171 h 185"/>
              <a:gd name="T64" fmla="*/ 42 w 326"/>
              <a:gd name="T65" fmla="*/ 181 h 185"/>
              <a:gd name="T66" fmla="*/ 42 w 326"/>
              <a:gd name="T67" fmla="*/ 175 h 185"/>
              <a:gd name="T68" fmla="*/ 42 w 326"/>
              <a:gd name="T69" fmla="*/ 171 h 185"/>
              <a:gd name="T70" fmla="*/ 41 w 326"/>
              <a:gd name="T71" fmla="*/ 172 h 185"/>
              <a:gd name="T72" fmla="*/ 39 w 326"/>
              <a:gd name="T73" fmla="*/ 179 h 185"/>
              <a:gd name="T74" fmla="*/ 36 w 326"/>
              <a:gd name="T75" fmla="*/ 185 h 185"/>
              <a:gd name="T76" fmla="*/ 34 w 326"/>
              <a:gd name="T77" fmla="*/ 185 h 185"/>
              <a:gd name="T78" fmla="*/ 33 w 326"/>
              <a:gd name="T79" fmla="*/ 170 h 185"/>
              <a:gd name="T80" fmla="*/ 32 w 326"/>
              <a:gd name="T81" fmla="*/ 167 h 185"/>
              <a:gd name="T82" fmla="*/ 32 w 326"/>
              <a:gd name="T83" fmla="*/ 171 h 185"/>
              <a:gd name="T84" fmla="*/ 30 w 326"/>
              <a:gd name="T85" fmla="*/ 179 h 185"/>
              <a:gd name="T86" fmla="*/ 30 w 326"/>
              <a:gd name="T87" fmla="*/ 179 h 185"/>
              <a:gd name="T88" fmla="*/ 29 w 326"/>
              <a:gd name="T89" fmla="*/ 172 h 185"/>
              <a:gd name="T90" fmla="*/ 28 w 326"/>
              <a:gd name="T91" fmla="*/ 172 h 185"/>
              <a:gd name="T92" fmla="*/ 28 w 326"/>
              <a:gd name="T93" fmla="*/ 180 h 185"/>
              <a:gd name="T94" fmla="*/ 28 w 326"/>
              <a:gd name="T95" fmla="*/ 181 h 185"/>
              <a:gd name="T96" fmla="*/ 16 w 326"/>
              <a:gd name="T97" fmla="*/ 157 h 185"/>
              <a:gd name="T98" fmla="*/ 25 w 326"/>
              <a:gd name="T99" fmla="*/ 127 h 185"/>
              <a:gd name="T100" fmla="*/ 24 w 326"/>
              <a:gd name="T101" fmla="*/ 126 h 185"/>
              <a:gd name="T102" fmla="*/ 24 w 326"/>
              <a:gd name="T103" fmla="*/ 122 h 185"/>
              <a:gd name="T104" fmla="*/ 27 w 326"/>
              <a:gd name="T105" fmla="*/ 121 h 185"/>
              <a:gd name="T106" fmla="*/ 25 w 326"/>
              <a:gd name="T107" fmla="*/ 116 h 185"/>
              <a:gd name="T108" fmla="*/ 25 w 326"/>
              <a:gd name="T109" fmla="*/ 112 h 185"/>
              <a:gd name="T110" fmla="*/ 28 w 326"/>
              <a:gd name="T111" fmla="*/ 108 h 185"/>
              <a:gd name="T112" fmla="*/ 30 w 326"/>
              <a:gd name="T113" fmla="*/ 110 h 185"/>
              <a:gd name="T114" fmla="*/ 33 w 326"/>
              <a:gd name="T115" fmla="*/ 108 h 185"/>
              <a:gd name="T116" fmla="*/ 32 w 326"/>
              <a:gd name="T117" fmla="*/ 67 h 185"/>
              <a:gd name="T118" fmla="*/ 2 w 326"/>
              <a:gd name="T119" fmla="*/ 55 h 185"/>
              <a:gd name="T120" fmla="*/ 0 w 326"/>
              <a:gd name="T121" fmla="*/ 52 h 185"/>
              <a:gd name="T122" fmla="*/ 1 w 326"/>
              <a:gd name="T123" fmla="*/ 47 h 185"/>
              <a:gd name="T124" fmla="*/ 159 w 326"/>
              <a:gd name="T12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 h="185">
                <a:moveTo>
                  <a:pt x="248" y="93"/>
                </a:moveTo>
                <a:lnTo>
                  <a:pt x="250" y="94"/>
                </a:lnTo>
                <a:lnTo>
                  <a:pt x="251" y="95"/>
                </a:lnTo>
                <a:lnTo>
                  <a:pt x="253" y="98"/>
                </a:lnTo>
                <a:lnTo>
                  <a:pt x="253" y="138"/>
                </a:lnTo>
                <a:lnTo>
                  <a:pt x="249" y="148"/>
                </a:lnTo>
                <a:lnTo>
                  <a:pt x="239" y="157"/>
                </a:lnTo>
                <a:lnTo>
                  <a:pt x="225" y="163"/>
                </a:lnTo>
                <a:lnTo>
                  <a:pt x="207" y="168"/>
                </a:lnTo>
                <a:lnTo>
                  <a:pt x="185" y="171"/>
                </a:lnTo>
                <a:lnTo>
                  <a:pt x="163" y="172"/>
                </a:lnTo>
                <a:lnTo>
                  <a:pt x="142" y="171"/>
                </a:lnTo>
                <a:lnTo>
                  <a:pt x="120" y="168"/>
                </a:lnTo>
                <a:lnTo>
                  <a:pt x="102" y="163"/>
                </a:lnTo>
                <a:lnTo>
                  <a:pt x="87" y="157"/>
                </a:lnTo>
                <a:lnTo>
                  <a:pt x="78" y="148"/>
                </a:lnTo>
                <a:lnTo>
                  <a:pt x="74" y="138"/>
                </a:lnTo>
                <a:lnTo>
                  <a:pt x="74" y="99"/>
                </a:lnTo>
                <a:lnTo>
                  <a:pt x="75" y="97"/>
                </a:lnTo>
                <a:lnTo>
                  <a:pt x="76" y="94"/>
                </a:lnTo>
                <a:lnTo>
                  <a:pt x="79" y="93"/>
                </a:lnTo>
                <a:lnTo>
                  <a:pt x="82" y="94"/>
                </a:lnTo>
                <a:lnTo>
                  <a:pt x="158" y="125"/>
                </a:lnTo>
                <a:lnTo>
                  <a:pt x="163" y="126"/>
                </a:lnTo>
                <a:lnTo>
                  <a:pt x="168" y="125"/>
                </a:lnTo>
                <a:lnTo>
                  <a:pt x="245" y="93"/>
                </a:lnTo>
                <a:lnTo>
                  <a:pt x="248" y="93"/>
                </a:lnTo>
                <a:close/>
                <a:moveTo>
                  <a:pt x="163" y="0"/>
                </a:moveTo>
                <a:lnTo>
                  <a:pt x="167" y="0"/>
                </a:lnTo>
                <a:lnTo>
                  <a:pt x="322" y="46"/>
                </a:lnTo>
                <a:lnTo>
                  <a:pt x="324" y="47"/>
                </a:lnTo>
                <a:lnTo>
                  <a:pt x="326" y="50"/>
                </a:lnTo>
                <a:lnTo>
                  <a:pt x="326" y="52"/>
                </a:lnTo>
                <a:lnTo>
                  <a:pt x="324" y="53"/>
                </a:lnTo>
                <a:lnTo>
                  <a:pt x="323" y="55"/>
                </a:lnTo>
                <a:lnTo>
                  <a:pt x="168" y="120"/>
                </a:lnTo>
                <a:lnTo>
                  <a:pt x="163" y="121"/>
                </a:lnTo>
                <a:lnTo>
                  <a:pt x="157" y="120"/>
                </a:lnTo>
                <a:lnTo>
                  <a:pt x="43" y="72"/>
                </a:lnTo>
                <a:lnTo>
                  <a:pt x="42" y="72"/>
                </a:lnTo>
                <a:lnTo>
                  <a:pt x="39" y="74"/>
                </a:lnTo>
                <a:lnTo>
                  <a:pt x="39" y="75"/>
                </a:lnTo>
                <a:lnTo>
                  <a:pt x="39" y="110"/>
                </a:lnTo>
                <a:lnTo>
                  <a:pt x="39" y="110"/>
                </a:lnTo>
                <a:lnTo>
                  <a:pt x="41" y="111"/>
                </a:lnTo>
                <a:lnTo>
                  <a:pt x="42" y="110"/>
                </a:lnTo>
                <a:lnTo>
                  <a:pt x="43" y="110"/>
                </a:lnTo>
                <a:lnTo>
                  <a:pt x="45" y="110"/>
                </a:lnTo>
                <a:lnTo>
                  <a:pt x="45" y="111"/>
                </a:lnTo>
                <a:lnTo>
                  <a:pt x="46" y="112"/>
                </a:lnTo>
                <a:lnTo>
                  <a:pt x="46" y="115"/>
                </a:lnTo>
                <a:lnTo>
                  <a:pt x="46" y="116"/>
                </a:lnTo>
                <a:lnTo>
                  <a:pt x="46" y="120"/>
                </a:lnTo>
                <a:lnTo>
                  <a:pt x="45" y="122"/>
                </a:lnTo>
                <a:lnTo>
                  <a:pt x="45" y="124"/>
                </a:lnTo>
                <a:lnTo>
                  <a:pt x="46" y="124"/>
                </a:lnTo>
                <a:lnTo>
                  <a:pt x="47" y="125"/>
                </a:lnTo>
                <a:lnTo>
                  <a:pt x="46" y="126"/>
                </a:lnTo>
                <a:lnTo>
                  <a:pt x="45" y="127"/>
                </a:lnTo>
                <a:lnTo>
                  <a:pt x="45" y="127"/>
                </a:lnTo>
                <a:lnTo>
                  <a:pt x="50" y="138"/>
                </a:lnTo>
                <a:lnTo>
                  <a:pt x="52" y="149"/>
                </a:lnTo>
                <a:lnTo>
                  <a:pt x="52" y="161"/>
                </a:lnTo>
                <a:lnTo>
                  <a:pt x="50" y="171"/>
                </a:lnTo>
                <a:lnTo>
                  <a:pt x="42" y="180"/>
                </a:lnTo>
                <a:lnTo>
                  <a:pt x="42" y="181"/>
                </a:lnTo>
                <a:lnTo>
                  <a:pt x="42" y="180"/>
                </a:lnTo>
                <a:lnTo>
                  <a:pt x="42" y="175"/>
                </a:lnTo>
                <a:lnTo>
                  <a:pt x="42" y="172"/>
                </a:lnTo>
                <a:lnTo>
                  <a:pt x="42" y="171"/>
                </a:lnTo>
                <a:lnTo>
                  <a:pt x="42" y="171"/>
                </a:lnTo>
                <a:lnTo>
                  <a:pt x="41" y="172"/>
                </a:lnTo>
                <a:lnTo>
                  <a:pt x="41" y="175"/>
                </a:lnTo>
                <a:lnTo>
                  <a:pt x="39" y="179"/>
                </a:lnTo>
                <a:lnTo>
                  <a:pt x="37" y="182"/>
                </a:lnTo>
                <a:lnTo>
                  <a:pt x="36" y="185"/>
                </a:lnTo>
                <a:lnTo>
                  <a:pt x="34" y="185"/>
                </a:lnTo>
                <a:lnTo>
                  <a:pt x="34" y="185"/>
                </a:lnTo>
                <a:lnTo>
                  <a:pt x="33" y="173"/>
                </a:lnTo>
                <a:lnTo>
                  <a:pt x="33" y="170"/>
                </a:lnTo>
                <a:lnTo>
                  <a:pt x="33" y="168"/>
                </a:lnTo>
                <a:lnTo>
                  <a:pt x="32" y="167"/>
                </a:lnTo>
                <a:lnTo>
                  <a:pt x="32" y="168"/>
                </a:lnTo>
                <a:lnTo>
                  <a:pt x="32" y="171"/>
                </a:lnTo>
                <a:lnTo>
                  <a:pt x="32" y="179"/>
                </a:lnTo>
                <a:lnTo>
                  <a:pt x="30" y="179"/>
                </a:lnTo>
                <a:lnTo>
                  <a:pt x="30" y="180"/>
                </a:lnTo>
                <a:lnTo>
                  <a:pt x="30" y="179"/>
                </a:lnTo>
                <a:lnTo>
                  <a:pt x="29" y="175"/>
                </a:lnTo>
                <a:lnTo>
                  <a:pt x="29" y="172"/>
                </a:lnTo>
                <a:lnTo>
                  <a:pt x="28" y="172"/>
                </a:lnTo>
                <a:lnTo>
                  <a:pt x="28" y="172"/>
                </a:lnTo>
                <a:lnTo>
                  <a:pt x="28" y="175"/>
                </a:lnTo>
                <a:lnTo>
                  <a:pt x="28" y="180"/>
                </a:lnTo>
                <a:lnTo>
                  <a:pt x="28" y="181"/>
                </a:lnTo>
                <a:lnTo>
                  <a:pt x="28" y="181"/>
                </a:lnTo>
                <a:lnTo>
                  <a:pt x="19" y="170"/>
                </a:lnTo>
                <a:lnTo>
                  <a:pt x="16" y="157"/>
                </a:lnTo>
                <a:lnTo>
                  <a:pt x="19" y="141"/>
                </a:lnTo>
                <a:lnTo>
                  <a:pt x="25" y="127"/>
                </a:lnTo>
                <a:lnTo>
                  <a:pt x="25" y="126"/>
                </a:lnTo>
                <a:lnTo>
                  <a:pt x="24" y="126"/>
                </a:lnTo>
                <a:lnTo>
                  <a:pt x="24" y="124"/>
                </a:lnTo>
                <a:lnTo>
                  <a:pt x="24" y="122"/>
                </a:lnTo>
                <a:lnTo>
                  <a:pt x="25" y="122"/>
                </a:lnTo>
                <a:lnTo>
                  <a:pt x="27" y="121"/>
                </a:lnTo>
                <a:lnTo>
                  <a:pt x="25" y="118"/>
                </a:lnTo>
                <a:lnTo>
                  <a:pt x="25" y="116"/>
                </a:lnTo>
                <a:lnTo>
                  <a:pt x="25" y="113"/>
                </a:lnTo>
                <a:lnTo>
                  <a:pt x="25" y="112"/>
                </a:lnTo>
                <a:lnTo>
                  <a:pt x="27" y="110"/>
                </a:lnTo>
                <a:lnTo>
                  <a:pt x="28" y="108"/>
                </a:lnTo>
                <a:lnTo>
                  <a:pt x="30" y="108"/>
                </a:lnTo>
                <a:lnTo>
                  <a:pt x="30" y="110"/>
                </a:lnTo>
                <a:lnTo>
                  <a:pt x="32" y="108"/>
                </a:lnTo>
                <a:lnTo>
                  <a:pt x="33" y="108"/>
                </a:lnTo>
                <a:lnTo>
                  <a:pt x="33" y="70"/>
                </a:lnTo>
                <a:lnTo>
                  <a:pt x="32" y="67"/>
                </a:lnTo>
                <a:lnTo>
                  <a:pt x="30" y="66"/>
                </a:lnTo>
                <a:lnTo>
                  <a:pt x="2" y="55"/>
                </a:lnTo>
                <a:lnTo>
                  <a:pt x="1" y="53"/>
                </a:lnTo>
                <a:lnTo>
                  <a:pt x="0" y="52"/>
                </a:lnTo>
                <a:lnTo>
                  <a:pt x="0" y="50"/>
                </a:lnTo>
                <a:lnTo>
                  <a:pt x="1" y="47"/>
                </a:lnTo>
                <a:lnTo>
                  <a:pt x="4" y="46"/>
                </a:lnTo>
                <a:lnTo>
                  <a:pt x="159" y="0"/>
                </a:lnTo>
                <a:lnTo>
                  <a:pt x="163" y="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20" name="Freeform 381"/>
          <p:cNvSpPr>
            <a:spLocks noEditPoints="1"/>
          </p:cNvSpPr>
          <p:nvPr userDrawn="1"/>
        </p:nvSpPr>
        <p:spPr bwMode="auto">
          <a:xfrm rot="14941924">
            <a:off x="7725737" y="2584567"/>
            <a:ext cx="4181014" cy="4031692"/>
          </a:xfrm>
          <a:custGeom>
            <a:avLst/>
            <a:gdLst>
              <a:gd name="T0" fmla="*/ 138 w 280"/>
              <a:gd name="T1" fmla="*/ 237 h 270"/>
              <a:gd name="T2" fmla="*/ 165 w 280"/>
              <a:gd name="T3" fmla="*/ 210 h 270"/>
              <a:gd name="T4" fmla="*/ 73 w 280"/>
              <a:gd name="T5" fmla="*/ 210 h 270"/>
              <a:gd name="T6" fmla="*/ 61 w 280"/>
              <a:gd name="T7" fmla="*/ 237 h 270"/>
              <a:gd name="T8" fmla="*/ 133 w 280"/>
              <a:gd name="T9" fmla="*/ 243 h 270"/>
              <a:gd name="T10" fmla="*/ 101 w 280"/>
              <a:gd name="T11" fmla="*/ 207 h 270"/>
              <a:gd name="T12" fmla="*/ 181 w 280"/>
              <a:gd name="T13" fmla="*/ 207 h 270"/>
              <a:gd name="T14" fmla="*/ 147 w 280"/>
              <a:gd name="T15" fmla="*/ 242 h 270"/>
              <a:gd name="T16" fmla="*/ 202 w 280"/>
              <a:gd name="T17" fmla="*/ 253 h 270"/>
              <a:gd name="T18" fmla="*/ 202 w 280"/>
              <a:gd name="T19" fmla="*/ 219 h 270"/>
              <a:gd name="T20" fmla="*/ 222 w 280"/>
              <a:gd name="T21" fmla="*/ 200 h 270"/>
              <a:gd name="T22" fmla="*/ 64 w 280"/>
              <a:gd name="T23" fmla="*/ 166 h 270"/>
              <a:gd name="T24" fmla="*/ 79 w 280"/>
              <a:gd name="T25" fmla="*/ 197 h 270"/>
              <a:gd name="T26" fmla="*/ 71 w 280"/>
              <a:gd name="T27" fmla="*/ 156 h 270"/>
              <a:gd name="T28" fmla="*/ 184 w 280"/>
              <a:gd name="T29" fmla="*/ 196 h 270"/>
              <a:gd name="T30" fmla="*/ 221 w 280"/>
              <a:gd name="T31" fmla="*/ 191 h 270"/>
              <a:gd name="T32" fmla="*/ 230 w 280"/>
              <a:gd name="T33" fmla="*/ 100 h 270"/>
              <a:gd name="T34" fmla="*/ 214 w 280"/>
              <a:gd name="T35" fmla="*/ 148 h 270"/>
              <a:gd name="T36" fmla="*/ 248 w 280"/>
              <a:gd name="T37" fmla="*/ 177 h 270"/>
              <a:gd name="T38" fmla="*/ 231 w 280"/>
              <a:gd name="T39" fmla="*/ 101 h 270"/>
              <a:gd name="T40" fmla="*/ 14 w 280"/>
              <a:gd name="T41" fmla="*/ 137 h 270"/>
              <a:gd name="T42" fmla="*/ 38 w 280"/>
              <a:gd name="T43" fmla="*/ 171 h 270"/>
              <a:gd name="T44" fmla="*/ 61 w 280"/>
              <a:gd name="T45" fmla="*/ 156 h 270"/>
              <a:gd name="T46" fmla="*/ 51 w 280"/>
              <a:gd name="T47" fmla="*/ 101 h 270"/>
              <a:gd name="T48" fmla="*/ 179 w 280"/>
              <a:gd name="T49" fmla="*/ 133 h 270"/>
              <a:gd name="T50" fmla="*/ 111 w 280"/>
              <a:gd name="T51" fmla="*/ 160 h 270"/>
              <a:gd name="T52" fmla="*/ 139 w 280"/>
              <a:gd name="T53" fmla="*/ 94 h 270"/>
              <a:gd name="T54" fmla="*/ 208 w 280"/>
              <a:gd name="T55" fmla="*/ 133 h 270"/>
              <a:gd name="T56" fmla="*/ 221 w 280"/>
              <a:gd name="T57" fmla="*/ 97 h 270"/>
              <a:gd name="T58" fmla="*/ 60 w 280"/>
              <a:gd name="T59" fmla="*/ 96 h 270"/>
              <a:gd name="T60" fmla="*/ 69 w 280"/>
              <a:gd name="T61" fmla="*/ 133 h 270"/>
              <a:gd name="T62" fmla="*/ 93 w 280"/>
              <a:gd name="T63" fmla="*/ 87 h 270"/>
              <a:gd name="T64" fmla="*/ 87 w 280"/>
              <a:gd name="T65" fmla="*/ 114 h 270"/>
              <a:gd name="T66" fmla="*/ 105 w 280"/>
              <a:gd name="T67" fmla="*/ 201 h 270"/>
              <a:gd name="T68" fmla="*/ 174 w 280"/>
              <a:gd name="T69" fmla="*/ 201 h 270"/>
              <a:gd name="T70" fmla="*/ 191 w 280"/>
              <a:gd name="T71" fmla="*/ 114 h 270"/>
              <a:gd name="T72" fmla="*/ 139 w 280"/>
              <a:gd name="T73" fmla="*/ 50 h 270"/>
              <a:gd name="T74" fmla="*/ 116 w 280"/>
              <a:gd name="T75" fmla="*/ 78 h 270"/>
              <a:gd name="T76" fmla="*/ 142 w 280"/>
              <a:gd name="T77" fmla="*/ 50 h 270"/>
              <a:gd name="T78" fmla="*/ 147 w 280"/>
              <a:gd name="T79" fmla="*/ 46 h 270"/>
              <a:gd name="T80" fmla="*/ 181 w 280"/>
              <a:gd name="T81" fmla="*/ 81 h 270"/>
              <a:gd name="T82" fmla="*/ 222 w 280"/>
              <a:gd name="T83" fmla="*/ 71 h 270"/>
              <a:gd name="T84" fmla="*/ 200 w 280"/>
              <a:gd name="T85" fmla="*/ 50 h 270"/>
              <a:gd name="T86" fmla="*/ 97 w 280"/>
              <a:gd name="T87" fmla="*/ 30 h 270"/>
              <a:gd name="T88" fmla="*/ 57 w 280"/>
              <a:gd name="T89" fmla="*/ 87 h 270"/>
              <a:gd name="T90" fmla="*/ 103 w 280"/>
              <a:gd name="T91" fmla="*/ 78 h 270"/>
              <a:gd name="T92" fmla="*/ 131 w 280"/>
              <a:gd name="T93" fmla="*/ 42 h 270"/>
              <a:gd name="T94" fmla="*/ 222 w 280"/>
              <a:gd name="T95" fmla="*/ 21 h 270"/>
              <a:gd name="T96" fmla="*/ 230 w 280"/>
              <a:gd name="T97" fmla="*/ 91 h 270"/>
              <a:gd name="T98" fmla="*/ 276 w 280"/>
              <a:gd name="T99" fmla="*/ 159 h 270"/>
              <a:gd name="T100" fmla="*/ 231 w 280"/>
              <a:gd name="T101" fmla="*/ 207 h 270"/>
              <a:gd name="T102" fmla="*/ 245 w 280"/>
              <a:gd name="T103" fmla="*/ 243 h 270"/>
              <a:gd name="T104" fmla="*/ 206 w 280"/>
              <a:gd name="T105" fmla="*/ 266 h 270"/>
              <a:gd name="T106" fmla="*/ 138 w 280"/>
              <a:gd name="T107" fmla="*/ 248 h 270"/>
              <a:gd name="T108" fmla="*/ 51 w 280"/>
              <a:gd name="T109" fmla="*/ 239 h 270"/>
              <a:gd name="T110" fmla="*/ 29 w 280"/>
              <a:gd name="T111" fmla="*/ 187 h 270"/>
              <a:gd name="T112" fmla="*/ 2 w 280"/>
              <a:gd name="T113" fmla="*/ 129 h 270"/>
              <a:gd name="T114" fmla="*/ 48 w 280"/>
              <a:gd name="T115" fmla="*/ 67 h 270"/>
              <a:gd name="T116" fmla="*/ 119 w 280"/>
              <a:gd name="T117" fmla="*/ 26 h 270"/>
              <a:gd name="T118" fmla="*/ 172 w 280"/>
              <a:gd name="T119" fmla="*/ 2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0" h="270">
                <a:moveTo>
                  <a:pt x="116" y="209"/>
                </a:moveTo>
                <a:lnTo>
                  <a:pt x="115" y="209"/>
                </a:lnTo>
                <a:lnTo>
                  <a:pt x="114" y="211"/>
                </a:lnTo>
                <a:lnTo>
                  <a:pt x="114" y="212"/>
                </a:lnTo>
                <a:lnTo>
                  <a:pt x="126" y="226"/>
                </a:lnTo>
                <a:lnTo>
                  <a:pt x="138" y="237"/>
                </a:lnTo>
                <a:lnTo>
                  <a:pt x="139" y="238"/>
                </a:lnTo>
                <a:lnTo>
                  <a:pt x="142" y="237"/>
                </a:lnTo>
                <a:lnTo>
                  <a:pt x="153" y="226"/>
                </a:lnTo>
                <a:lnTo>
                  <a:pt x="165" y="212"/>
                </a:lnTo>
                <a:lnTo>
                  <a:pt x="166" y="211"/>
                </a:lnTo>
                <a:lnTo>
                  <a:pt x="165" y="210"/>
                </a:lnTo>
                <a:lnTo>
                  <a:pt x="163" y="209"/>
                </a:lnTo>
                <a:lnTo>
                  <a:pt x="116" y="209"/>
                </a:lnTo>
                <a:close/>
                <a:moveTo>
                  <a:pt x="79" y="203"/>
                </a:moveTo>
                <a:lnTo>
                  <a:pt x="77" y="203"/>
                </a:lnTo>
                <a:lnTo>
                  <a:pt x="75" y="205"/>
                </a:lnTo>
                <a:lnTo>
                  <a:pt x="73" y="210"/>
                </a:lnTo>
                <a:lnTo>
                  <a:pt x="69" y="212"/>
                </a:lnTo>
                <a:lnTo>
                  <a:pt x="64" y="215"/>
                </a:lnTo>
                <a:lnTo>
                  <a:pt x="59" y="217"/>
                </a:lnTo>
                <a:lnTo>
                  <a:pt x="57" y="219"/>
                </a:lnTo>
                <a:lnTo>
                  <a:pt x="57" y="220"/>
                </a:lnTo>
                <a:lnTo>
                  <a:pt x="61" y="237"/>
                </a:lnTo>
                <a:lnTo>
                  <a:pt x="70" y="248"/>
                </a:lnTo>
                <a:lnTo>
                  <a:pt x="82" y="256"/>
                </a:lnTo>
                <a:lnTo>
                  <a:pt x="97" y="258"/>
                </a:lnTo>
                <a:lnTo>
                  <a:pt x="114" y="254"/>
                </a:lnTo>
                <a:lnTo>
                  <a:pt x="131" y="244"/>
                </a:lnTo>
                <a:lnTo>
                  <a:pt x="133" y="243"/>
                </a:lnTo>
                <a:lnTo>
                  <a:pt x="133" y="242"/>
                </a:lnTo>
                <a:lnTo>
                  <a:pt x="131" y="240"/>
                </a:lnTo>
                <a:lnTo>
                  <a:pt x="119" y="228"/>
                </a:lnTo>
                <a:lnTo>
                  <a:pt x="106" y="211"/>
                </a:lnTo>
                <a:lnTo>
                  <a:pt x="103" y="209"/>
                </a:lnTo>
                <a:lnTo>
                  <a:pt x="101" y="207"/>
                </a:lnTo>
                <a:lnTo>
                  <a:pt x="98" y="207"/>
                </a:lnTo>
                <a:lnTo>
                  <a:pt x="88" y="206"/>
                </a:lnTo>
                <a:lnTo>
                  <a:pt x="79" y="203"/>
                </a:lnTo>
                <a:close/>
                <a:moveTo>
                  <a:pt x="220" y="198"/>
                </a:moveTo>
                <a:lnTo>
                  <a:pt x="202" y="203"/>
                </a:lnTo>
                <a:lnTo>
                  <a:pt x="181" y="207"/>
                </a:lnTo>
                <a:lnTo>
                  <a:pt x="179" y="207"/>
                </a:lnTo>
                <a:lnTo>
                  <a:pt x="176" y="209"/>
                </a:lnTo>
                <a:lnTo>
                  <a:pt x="174" y="211"/>
                </a:lnTo>
                <a:lnTo>
                  <a:pt x="161" y="228"/>
                </a:lnTo>
                <a:lnTo>
                  <a:pt x="148" y="240"/>
                </a:lnTo>
                <a:lnTo>
                  <a:pt x="147" y="242"/>
                </a:lnTo>
                <a:lnTo>
                  <a:pt x="147" y="243"/>
                </a:lnTo>
                <a:lnTo>
                  <a:pt x="148" y="244"/>
                </a:lnTo>
                <a:lnTo>
                  <a:pt x="163" y="253"/>
                </a:lnTo>
                <a:lnTo>
                  <a:pt x="177" y="257"/>
                </a:lnTo>
                <a:lnTo>
                  <a:pt x="191" y="257"/>
                </a:lnTo>
                <a:lnTo>
                  <a:pt x="202" y="253"/>
                </a:lnTo>
                <a:lnTo>
                  <a:pt x="203" y="252"/>
                </a:lnTo>
                <a:lnTo>
                  <a:pt x="204" y="251"/>
                </a:lnTo>
                <a:lnTo>
                  <a:pt x="203" y="249"/>
                </a:lnTo>
                <a:lnTo>
                  <a:pt x="198" y="239"/>
                </a:lnTo>
                <a:lnTo>
                  <a:pt x="198" y="228"/>
                </a:lnTo>
                <a:lnTo>
                  <a:pt x="202" y="219"/>
                </a:lnTo>
                <a:lnTo>
                  <a:pt x="209" y="211"/>
                </a:lnTo>
                <a:lnTo>
                  <a:pt x="221" y="207"/>
                </a:lnTo>
                <a:lnTo>
                  <a:pt x="222" y="206"/>
                </a:lnTo>
                <a:lnTo>
                  <a:pt x="223" y="205"/>
                </a:lnTo>
                <a:lnTo>
                  <a:pt x="222" y="201"/>
                </a:lnTo>
                <a:lnTo>
                  <a:pt x="222" y="200"/>
                </a:lnTo>
                <a:lnTo>
                  <a:pt x="221" y="198"/>
                </a:lnTo>
                <a:lnTo>
                  <a:pt x="220" y="198"/>
                </a:lnTo>
                <a:close/>
                <a:moveTo>
                  <a:pt x="69" y="155"/>
                </a:moveTo>
                <a:lnTo>
                  <a:pt x="68" y="155"/>
                </a:lnTo>
                <a:lnTo>
                  <a:pt x="68" y="156"/>
                </a:lnTo>
                <a:lnTo>
                  <a:pt x="64" y="166"/>
                </a:lnTo>
                <a:lnTo>
                  <a:pt x="64" y="168"/>
                </a:lnTo>
                <a:lnTo>
                  <a:pt x="65" y="170"/>
                </a:lnTo>
                <a:lnTo>
                  <a:pt x="73" y="177"/>
                </a:lnTo>
                <a:lnTo>
                  <a:pt x="78" y="186"/>
                </a:lnTo>
                <a:lnTo>
                  <a:pt x="79" y="196"/>
                </a:lnTo>
                <a:lnTo>
                  <a:pt x="79" y="197"/>
                </a:lnTo>
                <a:lnTo>
                  <a:pt x="80" y="198"/>
                </a:lnTo>
                <a:lnTo>
                  <a:pt x="93" y="201"/>
                </a:lnTo>
                <a:lnTo>
                  <a:pt x="94" y="200"/>
                </a:lnTo>
                <a:lnTo>
                  <a:pt x="96" y="198"/>
                </a:lnTo>
                <a:lnTo>
                  <a:pt x="96" y="196"/>
                </a:lnTo>
                <a:lnTo>
                  <a:pt x="71" y="156"/>
                </a:lnTo>
                <a:lnTo>
                  <a:pt x="70" y="155"/>
                </a:lnTo>
                <a:lnTo>
                  <a:pt x="69" y="155"/>
                </a:lnTo>
                <a:close/>
                <a:moveTo>
                  <a:pt x="209" y="155"/>
                </a:moveTo>
                <a:lnTo>
                  <a:pt x="208" y="155"/>
                </a:lnTo>
                <a:lnTo>
                  <a:pt x="207" y="156"/>
                </a:lnTo>
                <a:lnTo>
                  <a:pt x="184" y="196"/>
                </a:lnTo>
                <a:lnTo>
                  <a:pt x="184" y="198"/>
                </a:lnTo>
                <a:lnTo>
                  <a:pt x="185" y="200"/>
                </a:lnTo>
                <a:lnTo>
                  <a:pt x="186" y="201"/>
                </a:lnTo>
                <a:lnTo>
                  <a:pt x="204" y="197"/>
                </a:lnTo>
                <a:lnTo>
                  <a:pt x="220" y="192"/>
                </a:lnTo>
                <a:lnTo>
                  <a:pt x="221" y="191"/>
                </a:lnTo>
                <a:lnTo>
                  <a:pt x="221" y="189"/>
                </a:lnTo>
                <a:lnTo>
                  <a:pt x="218" y="173"/>
                </a:lnTo>
                <a:lnTo>
                  <a:pt x="212" y="156"/>
                </a:lnTo>
                <a:lnTo>
                  <a:pt x="211" y="155"/>
                </a:lnTo>
                <a:lnTo>
                  <a:pt x="209" y="155"/>
                </a:lnTo>
                <a:close/>
                <a:moveTo>
                  <a:pt x="230" y="100"/>
                </a:moveTo>
                <a:lnTo>
                  <a:pt x="229" y="101"/>
                </a:lnTo>
                <a:lnTo>
                  <a:pt x="227" y="103"/>
                </a:lnTo>
                <a:lnTo>
                  <a:pt x="222" y="120"/>
                </a:lnTo>
                <a:lnTo>
                  <a:pt x="214" y="140"/>
                </a:lnTo>
                <a:lnTo>
                  <a:pt x="214" y="143"/>
                </a:lnTo>
                <a:lnTo>
                  <a:pt x="214" y="148"/>
                </a:lnTo>
                <a:lnTo>
                  <a:pt x="222" y="168"/>
                </a:lnTo>
                <a:lnTo>
                  <a:pt x="227" y="186"/>
                </a:lnTo>
                <a:lnTo>
                  <a:pt x="229" y="187"/>
                </a:lnTo>
                <a:lnTo>
                  <a:pt x="230" y="187"/>
                </a:lnTo>
                <a:lnTo>
                  <a:pt x="231" y="187"/>
                </a:lnTo>
                <a:lnTo>
                  <a:pt x="248" y="177"/>
                </a:lnTo>
                <a:lnTo>
                  <a:pt x="259" y="164"/>
                </a:lnTo>
                <a:lnTo>
                  <a:pt x="266" y="151"/>
                </a:lnTo>
                <a:lnTo>
                  <a:pt x="266" y="137"/>
                </a:lnTo>
                <a:lnTo>
                  <a:pt x="259" y="124"/>
                </a:lnTo>
                <a:lnTo>
                  <a:pt x="249" y="111"/>
                </a:lnTo>
                <a:lnTo>
                  <a:pt x="231" y="101"/>
                </a:lnTo>
                <a:lnTo>
                  <a:pt x="230" y="100"/>
                </a:lnTo>
                <a:close/>
                <a:moveTo>
                  <a:pt x="50" y="100"/>
                </a:moveTo>
                <a:lnTo>
                  <a:pt x="48" y="100"/>
                </a:lnTo>
                <a:lnTo>
                  <a:pt x="31" y="111"/>
                </a:lnTo>
                <a:lnTo>
                  <a:pt x="19" y="124"/>
                </a:lnTo>
                <a:lnTo>
                  <a:pt x="14" y="137"/>
                </a:lnTo>
                <a:lnTo>
                  <a:pt x="14" y="151"/>
                </a:lnTo>
                <a:lnTo>
                  <a:pt x="19" y="164"/>
                </a:lnTo>
                <a:lnTo>
                  <a:pt x="31" y="177"/>
                </a:lnTo>
                <a:lnTo>
                  <a:pt x="33" y="177"/>
                </a:lnTo>
                <a:lnTo>
                  <a:pt x="34" y="175"/>
                </a:lnTo>
                <a:lnTo>
                  <a:pt x="38" y="171"/>
                </a:lnTo>
                <a:lnTo>
                  <a:pt x="43" y="169"/>
                </a:lnTo>
                <a:lnTo>
                  <a:pt x="48" y="168"/>
                </a:lnTo>
                <a:lnTo>
                  <a:pt x="55" y="168"/>
                </a:lnTo>
                <a:lnTo>
                  <a:pt x="56" y="166"/>
                </a:lnTo>
                <a:lnTo>
                  <a:pt x="57" y="165"/>
                </a:lnTo>
                <a:lnTo>
                  <a:pt x="61" y="156"/>
                </a:lnTo>
                <a:lnTo>
                  <a:pt x="64" y="148"/>
                </a:lnTo>
                <a:lnTo>
                  <a:pt x="65" y="143"/>
                </a:lnTo>
                <a:lnTo>
                  <a:pt x="64" y="140"/>
                </a:lnTo>
                <a:lnTo>
                  <a:pt x="57" y="120"/>
                </a:lnTo>
                <a:lnTo>
                  <a:pt x="52" y="103"/>
                </a:lnTo>
                <a:lnTo>
                  <a:pt x="51" y="101"/>
                </a:lnTo>
                <a:lnTo>
                  <a:pt x="50" y="100"/>
                </a:lnTo>
                <a:close/>
                <a:moveTo>
                  <a:pt x="139" y="94"/>
                </a:moveTo>
                <a:lnTo>
                  <a:pt x="154" y="96"/>
                </a:lnTo>
                <a:lnTo>
                  <a:pt x="167" y="105"/>
                </a:lnTo>
                <a:lnTo>
                  <a:pt x="175" y="118"/>
                </a:lnTo>
                <a:lnTo>
                  <a:pt x="179" y="133"/>
                </a:lnTo>
                <a:lnTo>
                  <a:pt x="175" y="148"/>
                </a:lnTo>
                <a:lnTo>
                  <a:pt x="167" y="160"/>
                </a:lnTo>
                <a:lnTo>
                  <a:pt x="154" y="169"/>
                </a:lnTo>
                <a:lnTo>
                  <a:pt x="139" y="171"/>
                </a:lnTo>
                <a:lnTo>
                  <a:pt x="124" y="169"/>
                </a:lnTo>
                <a:lnTo>
                  <a:pt x="111" y="160"/>
                </a:lnTo>
                <a:lnTo>
                  <a:pt x="102" y="148"/>
                </a:lnTo>
                <a:lnTo>
                  <a:pt x="100" y="133"/>
                </a:lnTo>
                <a:lnTo>
                  <a:pt x="102" y="118"/>
                </a:lnTo>
                <a:lnTo>
                  <a:pt x="111" y="105"/>
                </a:lnTo>
                <a:lnTo>
                  <a:pt x="124" y="96"/>
                </a:lnTo>
                <a:lnTo>
                  <a:pt x="139" y="94"/>
                </a:lnTo>
                <a:close/>
                <a:moveTo>
                  <a:pt x="186" y="87"/>
                </a:moveTo>
                <a:lnTo>
                  <a:pt x="185" y="87"/>
                </a:lnTo>
                <a:lnTo>
                  <a:pt x="184" y="88"/>
                </a:lnTo>
                <a:lnTo>
                  <a:pt x="184" y="91"/>
                </a:lnTo>
                <a:lnTo>
                  <a:pt x="207" y="132"/>
                </a:lnTo>
                <a:lnTo>
                  <a:pt x="208" y="133"/>
                </a:lnTo>
                <a:lnTo>
                  <a:pt x="209" y="133"/>
                </a:lnTo>
                <a:lnTo>
                  <a:pt x="211" y="132"/>
                </a:lnTo>
                <a:lnTo>
                  <a:pt x="212" y="131"/>
                </a:lnTo>
                <a:lnTo>
                  <a:pt x="217" y="114"/>
                </a:lnTo>
                <a:lnTo>
                  <a:pt x="221" y="99"/>
                </a:lnTo>
                <a:lnTo>
                  <a:pt x="221" y="97"/>
                </a:lnTo>
                <a:lnTo>
                  <a:pt x="220" y="95"/>
                </a:lnTo>
                <a:lnTo>
                  <a:pt x="204" y="91"/>
                </a:lnTo>
                <a:lnTo>
                  <a:pt x="186" y="87"/>
                </a:lnTo>
                <a:close/>
                <a:moveTo>
                  <a:pt x="93" y="87"/>
                </a:moveTo>
                <a:lnTo>
                  <a:pt x="75" y="91"/>
                </a:lnTo>
                <a:lnTo>
                  <a:pt x="60" y="96"/>
                </a:lnTo>
                <a:lnTo>
                  <a:pt x="59" y="96"/>
                </a:lnTo>
                <a:lnTo>
                  <a:pt x="57" y="99"/>
                </a:lnTo>
                <a:lnTo>
                  <a:pt x="61" y="114"/>
                </a:lnTo>
                <a:lnTo>
                  <a:pt x="68" y="132"/>
                </a:lnTo>
                <a:lnTo>
                  <a:pt x="68" y="132"/>
                </a:lnTo>
                <a:lnTo>
                  <a:pt x="69" y="133"/>
                </a:lnTo>
                <a:lnTo>
                  <a:pt x="70" y="133"/>
                </a:lnTo>
                <a:lnTo>
                  <a:pt x="71" y="132"/>
                </a:lnTo>
                <a:lnTo>
                  <a:pt x="96" y="91"/>
                </a:lnTo>
                <a:lnTo>
                  <a:pt x="96" y="88"/>
                </a:lnTo>
                <a:lnTo>
                  <a:pt x="94" y="87"/>
                </a:lnTo>
                <a:lnTo>
                  <a:pt x="93" y="87"/>
                </a:lnTo>
                <a:close/>
                <a:moveTo>
                  <a:pt x="139" y="83"/>
                </a:moveTo>
                <a:lnTo>
                  <a:pt x="111" y="85"/>
                </a:lnTo>
                <a:lnTo>
                  <a:pt x="108" y="86"/>
                </a:lnTo>
                <a:lnTo>
                  <a:pt x="105" y="87"/>
                </a:lnTo>
                <a:lnTo>
                  <a:pt x="102" y="90"/>
                </a:lnTo>
                <a:lnTo>
                  <a:pt x="87" y="114"/>
                </a:lnTo>
                <a:lnTo>
                  <a:pt x="74" y="138"/>
                </a:lnTo>
                <a:lnTo>
                  <a:pt x="73" y="143"/>
                </a:lnTo>
                <a:lnTo>
                  <a:pt x="74" y="148"/>
                </a:lnTo>
                <a:lnTo>
                  <a:pt x="87" y="174"/>
                </a:lnTo>
                <a:lnTo>
                  <a:pt x="102" y="198"/>
                </a:lnTo>
                <a:lnTo>
                  <a:pt x="105" y="201"/>
                </a:lnTo>
                <a:lnTo>
                  <a:pt x="108" y="202"/>
                </a:lnTo>
                <a:lnTo>
                  <a:pt x="111" y="202"/>
                </a:lnTo>
                <a:lnTo>
                  <a:pt x="139" y="203"/>
                </a:lnTo>
                <a:lnTo>
                  <a:pt x="168" y="202"/>
                </a:lnTo>
                <a:lnTo>
                  <a:pt x="171" y="202"/>
                </a:lnTo>
                <a:lnTo>
                  <a:pt x="174" y="201"/>
                </a:lnTo>
                <a:lnTo>
                  <a:pt x="176" y="198"/>
                </a:lnTo>
                <a:lnTo>
                  <a:pt x="191" y="174"/>
                </a:lnTo>
                <a:lnTo>
                  <a:pt x="204" y="148"/>
                </a:lnTo>
                <a:lnTo>
                  <a:pt x="206" y="143"/>
                </a:lnTo>
                <a:lnTo>
                  <a:pt x="204" y="138"/>
                </a:lnTo>
                <a:lnTo>
                  <a:pt x="191" y="114"/>
                </a:lnTo>
                <a:lnTo>
                  <a:pt x="176" y="90"/>
                </a:lnTo>
                <a:lnTo>
                  <a:pt x="174" y="87"/>
                </a:lnTo>
                <a:lnTo>
                  <a:pt x="171" y="86"/>
                </a:lnTo>
                <a:lnTo>
                  <a:pt x="168" y="85"/>
                </a:lnTo>
                <a:lnTo>
                  <a:pt x="139" y="83"/>
                </a:lnTo>
                <a:close/>
                <a:moveTo>
                  <a:pt x="139" y="50"/>
                </a:moveTo>
                <a:lnTo>
                  <a:pt x="138" y="50"/>
                </a:lnTo>
                <a:lnTo>
                  <a:pt x="126" y="62"/>
                </a:lnTo>
                <a:lnTo>
                  <a:pt x="114" y="74"/>
                </a:lnTo>
                <a:lnTo>
                  <a:pt x="114" y="77"/>
                </a:lnTo>
                <a:lnTo>
                  <a:pt x="115" y="78"/>
                </a:lnTo>
                <a:lnTo>
                  <a:pt x="116" y="78"/>
                </a:lnTo>
                <a:lnTo>
                  <a:pt x="163" y="80"/>
                </a:lnTo>
                <a:lnTo>
                  <a:pt x="165" y="78"/>
                </a:lnTo>
                <a:lnTo>
                  <a:pt x="166" y="77"/>
                </a:lnTo>
                <a:lnTo>
                  <a:pt x="165" y="74"/>
                </a:lnTo>
                <a:lnTo>
                  <a:pt x="153" y="62"/>
                </a:lnTo>
                <a:lnTo>
                  <a:pt x="142" y="50"/>
                </a:lnTo>
                <a:lnTo>
                  <a:pt x="139" y="50"/>
                </a:lnTo>
                <a:close/>
                <a:moveTo>
                  <a:pt x="170" y="32"/>
                </a:moveTo>
                <a:lnTo>
                  <a:pt x="160" y="36"/>
                </a:lnTo>
                <a:lnTo>
                  <a:pt x="148" y="42"/>
                </a:lnTo>
                <a:lnTo>
                  <a:pt x="147" y="44"/>
                </a:lnTo>
                <a:lnTo>
                  <a:pt x="147" y="46"/>
                </a:lnTo>
                <a:lnTo>
                  <a:pt x="148" y="48"/>
                </a:lnTo>
                <a:lnTo>
                  <a:pt x="161" y="60"/>
                </a:lnTo>
                <a:lnTo>
                  <a:pt x="174" y="76"/>
                </a:lnTo>
                <a:lnTo>
                  <a:pt x="176" y="78"/>
                </a:lnTo>
                <a:lnTo>
                  <a:pt x="179" y="80"/>
                </a:lnTo>
                <a:lnTo>
                  <a:pt x="181" y="81"/>
                </a:lnTo>
                <a:lnTo>
                  <a:pt x="202" y="83"/>
                </a:lnTo>
                <a:lnTo>
                  <a:pt x="218" y="88"/>
                </a:lnTo>
                <a:lnTo>
                  <a:pt x="221" y="88"/>
                </a:lnTo>
                <a:lnTo>
                  <a:pt x="222" y="87"/>
                </a:lnTo>
                <a:lnTo>
                  <a:pt x="222" y="86"/>
                </a:lnTo>
                <a:lnTo>
                  <a:pt x="222" y="71"/>
                </a:lnTo>
                <a:lnTo>
                  <a:pt x="220" y="58"/>
                </a:lnTo>
                <a:lnTo>
                  <a:pt x="216" y="46"/>
                </a:lnTo>
                <a:lnTo>
                  <a:pt x="214" y="46"/>
                </a:lnTo>
                <a:lnTo>
                  <a:pt x="213" y="45"/>
                </a:lnTo>
                <a:lnTo>
                  <a:pt x="212" y="46"/>
                </a:lnTo>
                <a:lnTo>
                  <a:pt x="200" y="50"/>
                </a:lnTo>
                <a:lnTo>
                  <a:pt x="189" y="49"/>
                </a:lnTo>
                <a:lnTo>
                  <a:pt x="180" y="44"/>
                </a:lnTo>
                <a:lnTo>
                  <a:pt x="174" y="34"/>
                </a:lnTo>
                <a:lnTo>
                  <a:pt x="172" y="32"/>
                </a:lnTo>
                <a:lnTo>
                  <a:pt x="170" y="32"/>
                </a:lnTo>
                <a:close/>
                <a:moveTo>
                  <a:pt x="97" y="30"/>
                </a:moveTo>
                <a:lnTo>
                  <a:pt x="83" y="31"/>
                </a:lnTo>
                <a:lnTo>
                  <a:pt x="70" y="39"/>
                </a:lnTo>
                <a:lnTo>
                  <a:pt x="62" y="50"/>
                </a:lnTo>
                <a:lnTo>
                  <a:pt x="57" y="65"/>
                </a:lnTo>
                <a:lnTo>
                  <a:pt x="56" y="86"/>
                </a:lnTo>
                <a:lnTo>
                  <a:pt x="57" y="87"/>
                </a:lnTo>
                <a:lnTo>
                  <a:pt x="59" y="88"/>
                </a:lnTo>
                <a:lnTo>
                  <a:pt x="60" y="88"/>
                </a:lnTo>
                <a:lnTo>
                  <a:pt x="78" y="83"/>
                </a:lnTo>
                <a:lnTo>
                  <a:pt x="98" y="81"/>
                </a:lnTo>
                <a:lnTo>
                  <a:pt x="101" y="80"/>
                </a:lnTo>
                <a:lnTo>
                  <a:pt x="103" y="78"/>
                </a:lnTo>
                <a:lnTo>
                  <a:pt x="106" y="76"/>
                </a:lnTo>
                <a:lnTo>
                  <a:pt x="119" y="60"/>
                </a:lnTo>
                <a:lnTo>
                  <a:pt x="131" y="48"/>
                </a:lnTo>
                <a:lnTo>
                  <a:pt x="133" y="46"/>
                </a:lnTo>
                <a:lnTo>
                  <a:pt x="133" y="44"/>
                </a:lnTo>
                <a:lnTo>
                  <a:pt x="131" y="42"/>
                </a:lnTo>
                <a:lnTo>
                  <a:pt x="114" y="34"/>
                </a:lnTo>
                <a:lnTo>
                  <a:pt x="97" y="30"/>
                </a:lnTo>
                <a:close/>
                <a:moveTo>
                  <a:pt x="197" y="0"/>
                </a:moveTo>
                <a:lnTo>
                  <a:pt x="209" y="3"/>
                </a:lnTo>
                <a:lnTo>
                  <a:pt x="217" y="11"/>
                </a:lnTo>
                <a:lnTo>
                  <a:pt x="222" y="21"/>
                </a:lnTo>
                <a:lnTo>
                  <a:pt x="221" y="32"/>
                </a:lnTo>
                <a:lnTo>
                  <a:pt x="222" y="35"/>
                </a:lnTo>
                <a:lnTo>
                  <a:pt x="229" y="49"/>
                </a:lnTo>
                <a:lnTo>
                  <a:pt x="231" y="67"/>
                </a:lnTo>
                <a:lnTo>
                  <a:pt x="230" y="90"/>
                </a:lnTo>
                <a:lnTo>
                  <a:pt x="230" y="91"/>
                </a:lnTo>
                <a:lnTo>
                  <a:pt x="231" y="92"/>
                </a:lnTo>
                <a:lnTo>
                  <a:pt x="253" y="104"/>
                </a:lnTo>
                <a:lnTo>
                  <a:pt x="267" y="115"/>
                </a:lnTo>
                <a:lnTo>
                  <a:pt x="276" y="129"/>
                </a:lnTo>
                <a:lnTo>
                  <a:pt x="280" y="143"/>
                </a:lnTo>
                <a:lnTo>
                  <a:pt x="276" y="159"/>
                </a:lnTo>
                <a:lnTo>
                  <a:pt x="267" y="171"/>
                </a:lnTo>
                <a:lnTo>
                  <a:pt x="252" y="184"/>
                </a:lnTo>
                <a:lnTo>
                  <a:pt x="231" y="194"/>
                </a:lnTo>
                <a:lnTo>
                  <a:pt x="230" y="196"/>
                </a:lnTo>
                <a:lnTo>
                  <a:pt x="230" y="197"/>
                </a:lnTo>
                <a:lnTo>
                  <a:pt x="231" y="207"/>
                </a:lnTo>
                <a:lnTo>
                  <a:pt x="231" y="209"/>
                </a:lnTo>
                <a:lnTo>
                  <a:pt x="232" y="209"/>
                </a:lnTo>
                <a:lnTo>
                  <a:pt x="240" y="215"/>
                </a:lnTo>
                <a:lnTo>
                  <a:pt x="246" y="223"/>
                </a:lnTo>
                <a:lnTo>
                  <a:pt x="248" y="233"/>
                </a:lnTo>
                <a:lnTo>
                  <a:pt x="245" y="243"/>
                </a:lnTo>
                <a:lnTo>
                  <a:pt x="239" y="252"/>
                </a:lnTo>
                <a:lnTo>
                  <a:pt x="230" y="257"/>
                </a:lnTo>
                <a:lnTo>
                  <a:pt x="220" y="257"/>
                </a:lnTo>
                <a:lnTo>
                  <a:pt x="218" y="258"/>
                </a:lnTo>
                <a:lnTo>
                  <a:pt x="217" y="258"/>
                </a:lnTo>
                <a:lnTo>
                  <a:pt x="206" y="266"/>
                </a:lnTo>
                <a:lnTo>
                  <a:pt x="193" y="270"/>
                </a:lnTo>
                <a:lnTo>
                  <a:pt x="177" y="267"/>
                </a:lnTo>
                <a:lnTo>
                  <a:pt x="160" y="261"/>
                </a:lnTo>
                <a:lnTo>
                  <a:pt x="142" y="248"/>
                </a:lnTo>
                <a:lnTo>
                  <a:pt x="139" y="248"/>
                </a:lnTo>
                <a:lnTo>
                  <a:pt x="138" y="248"/>
                </a:lnTo>
                <a:lnTo>
                  <a:pt x="119" y="262"/>
                </a:lnTo>
                <a:lnTo>
                  <a:pt x="100" y="269"/>
                </a:lnTo>
                <a:lnTo>
                  <a:pt x="83" y="269"/>
                </a:lnTo>
                <a:lnTo>
                  <a:pt x="69" y="265"/>
                </a:lnTo>
                <a:lnTo>
                  <a:pt x="59" y="254"/>
                </a:lnTo>
                <a:lnTo>
                  <a:pt x="51" y="239"/>
                </a:lnTo>
                <a:lnTo>
                  <a:pt x="48" y="219"/>
                </a:lnTo>
                <a:lnTo>
                  <a:pt x="47" y="217"/>
                </a:lnTo>
                <a:lnTo>
                  <a:pt x="46" y="216"/>
                </a:lnTo>
                <a:lnTo>
                  <a:pt x="36" y="210"/>
                </a:lnTo>
                <a:lnTo>
                  <a:pt x="29" y="200"/>
                </a:lnTo>
                <a:lnTo>
                  <a:pt x="29" y="187"/>
                </a:lnTo>
                <a:lnTo>
                  <a:pt x="29" y="186"/>
                </a:lnTo>
                <a:lnTo>
                  <a:pt x="28" y="184"/>
                </a:lnTo>
                <a:lnTo>
                  <a:pt x="13" y="173"/>
                </a:lnTo>
                <a:lnTo>
                  <a:pt x="4" y="159"/>
                </a:lnTo>
                <a:lnTo>
                  <a:pt x="0" y="145"/>
                </a:lnTo>
                <a:lnTo>
                  <a:pt x="2" y="129"/>
                </a:lnTo>
                <a:lnTo>
                  <a:pt x="11" y="115"/>
                </a:lnTo>
                <a:lnTo>
                  <a:pt x="27" y="104"/>
                </a:lnTo>
                <a:lnTo>
                  <a:pt x="48" y="92"/>
                </a:lnTo>
                <a:lnTo>
                  <a:pt x="50" y="91"/>
                </a:lnTo>
                <a:lnTo>
                  <a:pt x="50" y="90"/>
                </a:lnTo>
                <a:lnTo>
                  <a:pt x="48" y="67"/>
                </a:lnTo>
                <a:lnTo>
                  <a:pt x="51" y="48"/>
                </a:lnTo>
                <a:lnTo>
                  <a:pt x="59" y="32"/>
                </a:lnTo>
                <a:lnTo>
                  <a:pt x="70" y="23"/>
                </a:lnTo>
                <a:lnTo>
                  <a:pt x="84" y="18"/>
                </a:lnTo>
                <a:lnTo>
                  <a:pt x="100" y="19"/>
                </a:lnTo>
                <a:lnTo>
                  <a:pt x="119" y="26"/>
                </a:lnTo>
                <a:lnTo>
                  <a:pt x="138" y="39"/>
                </a:lnTo>
                <a:lnTo>
                  <a:pt x="139" y="40"/>
                </a:lnTo>
                <a:lnTo>
                  <a:pt x="142" y="39"/>
                </a:lnTo>
                <a:lnTo>
                  <a:pt x="156" y="28"/>
                </a:lnTo>
                <a:lnTo>
                  <a:pt x="171" y="22"/>
                </a:lnTo>
                <a:lnTo>
                  <a:pt x="172" y="21"/>
                </a:lnTo>
                <a:lnTo>
                  <a:pt x="172" y="19"/>
                </a:lnTo>
                <a:lnTo>
                  <a:pt x="177" y="9"/>
                </a:lnTo>
                <a:lnTo>
                  <a:pt x="186" y="3"/>
                </a:lnTo>
                <a:lnTo>
                  <a:pt x="197" y="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21" name="Freeform 345"/>
          <p:cNvSpPr>
            <a:spLocks noEditPoints="1"/>
          </p:cNvSpPr>
          <p:nvPr userDrawn="1"/>
        </p:nvSpPr>
        <p:spPr bwMode="auto">
          <a:xfrm rot="19951744">
            <a:off x="291908" y="2119302"/>
            <a:ext cx="2466100" cy="3490486"/>
          </a:xfrm>
          <a:custGeom>
            <a:avLst/>
            <a:gdLst>
              <a:gd name="T0" fmla="*/ 190 w 195"/>
              <a:gd name="T1" fmla="*/ 163 h 276"/>
              <a:gd name="T2" fmla="*/ 195 w 195"/>
              <a:gd name="T3" fmla="*/ 174 h 276"/>
              <a:gd name="T4" fmla="*/ 192 w 195"/>
              <a:gd name="T5" fmla="*/ 180 h 276"/>
              <a:gd name="T6" fmla="*/ 105 w 195"/>
              <a:gd name="T7" fmla="*/ 212 h 276"/>
              <a:gd name="T8" fmla="*/ 98 w 195"/>
              <a:gd name="T9" fmla="*/ 202 h 276"/>
              <a:gd name="T10" fmla="*/ 101 w 195"/>
              <a:gd name="T11" fmla="*/ 195 h 276"/>
              <a:gd name="T12" fmla="*/ 187 w 195"/>
              <a:gd name="T13" fmla="*/ 160 h 276"/>
              <a:gd name="T14" fmla="*/ 20 w 195"/>
              <a:gd name="T15" fmla="*/ 147 h 276"/>
              <a:gd name="T16" fmla="*/ 15 w 195"/>
              <a:gd name="T17" fmla="*/ 157 h 276"/>
              <a:gd name="T18" fmla="*/ 20 w 195"/>
              <a:gd name="T19" fmla="*/ 168 h 276"/>
              <a:gd name="T20" fmla="*/ 32 w 195"/>
              <a:gd name="T21" fmla="*/ 169 h 276"/>
              <a:gd name="T22" fmla="*/ 40 w 195"/>
              <a:gd name="T23" fmla="*/ 161 h 276"/>
              <a:gd name="T24" fmla="*/ 37 w 195"/>
              <a:gd name="T25" fmla="*/ 150 h 276"/>
              <a:gd name="T26" fmla="*/ 27 w 195"/>
              <a:gd name="T27" fmla="*/ 145 h 276"/>
              <a:gd name="T28" fmla="*/ 102 w 195"/>
              <a:gd name="T29" fmla="*/ 2 h 276"/>
              <a:gd name="T30" fmla="*/ 105 w 195"/>
              <a:gd name="T31" fmla="*/ 12 h 276"/>
              <a:gd name="T32" fmla="*/ 100 w 195"/>
              <a:gd name="T33" fmla="*/ 14 h 276"/>
              <a:gd name="T34" fmla="*/ 151 w 195"/>
              <a:gd name="T35" fmla="*/ 146 h 276"/>
              <a:gd name="T36" fmla="*/ 148 w 195"/>
              <a:gd name="T37" fmla="*/ 149 h 276"/>
              <a:gd name="T38" fmla="*/ 147 w 195"/>
              <a:gd name="T39" fmla="*/ 151 h 276"/>
              <a:gd name="T40" fmla="*/ 148 w 195"/>
              <a:gd name="T41" fmla="*/ 160 h 276"/>
              <a:gd name="T42" fmla="*/ 144 w 195"/>
              <a:gd name="T43" fmla="*/ 166 h 276"/>
              <a:gd name="T44" fmla="*/ 129 w 195"/>
              <a:gd name="T45" fmla="*/ 169 h 276"/>
              <a:gd name="T46" fmla="*/ 124 w 195"/>
              <a:gd name="T47" fmla="*/ 161 h 276"/>
              <a:gd name="T48" fmla="*/ 120 w 195"/>
              <a:gd name="T49" fmla="*/ 160 h 276"/>
              <a:gd name="T50" fmla="*/ 118 w 195"/>
              <a:gd name="T51" fmla="*/ 160 h 276"/>
              <a:gd name="T52" fmla="*/ 91 w 195"/>
              <a:gd name="T53" fmla="*/ 97 h 276"/>
              <a:gd name="T54" fmla="*/ 84 w 195"/>
              <a:gd name="T55" fmla="*/ 97 h 276"/>
              <a:gd name="T56" fmla="*/ 52 w 195"/>
              <a:gd name="T57" fmla="*/ 136 h 276"/>
              <a:gd name="T58" fmla="*/ 55 w 195"/>
              <a:gd name="T59" fmla="*/ 151 h 276"/>
              <a:gd name="T60" fmla="*/ 52 w 195"/>
              <a:gd name="T61" fmla="*/ 170 h 276"/>
              <a:gd name="T62" fmla="*/ 46 w 195"/>
              <a:gd name="T63" fmla="*/ 180 h 276"/>
              <a:gd name="T64" fmla="*/ 59 w 195"/>
              <a:gd name="T65" fmla="*/ 216 h 276"/>
              <a:gd name="T66" fmla="*/ 87 w 195"/>
              <a:gd name="T67" fmla="*/ 243 h 276"/>
              <a:gd name="T68" fmla="*/ 185 w 195"/>
              <a:gd name="T69" fmla="*/ 244 h 276"/>
              <a:gd name="T70" fmla="*/ 193 w 195"/>
              <a:gd name="T71" fmla="*/ 256 h 276"/>
              <a:gd name="T72" fmla="*/ 189 w 195"/>
              <a:gd name="T73" fmla="*/ 274 h 276"/>
              <a:gd name="T74" fmla="*/ 22 w 195"/>
              <a:gd name="T75" fmla="*/ 276 h 276"/>
              <a:gd name="T76" fmla="*/ 12 w 195"/>
              <a:gd name="T77" fmla="*/ 270 h 276"/>
              <a:gd name="T78" fmla="*/ 12 w 195"/>
              <a:gd name="T79" fmla="*/ 251 h 276"/>
              <a:gd name="T80" fmla="*/ 22 w 195"/>
              <a:gd name="T81" fmla="*/ 244 h 276"/>
              <a:gd name="T82" fmla="*/ 29 w 195"/>
              <a:gd name="T83" fmla="*/ 241 h 276"/>
              <a:gd name="T84" fmla="*/ 17 w 195"/>
              <a:gd name="T85" fmla="*/ 210 h 276"/>
              <a:gd name="T86" fmla="*/ 8 w 195"/>
              <a:gd name="T87" fmla="*/ 177 h 276"/>
              <a:gd name="T88" fmla="*/ 0 w 195"/>
              <a:gd name="T89" fmla="*/ 157 h 276"/>
              <a:gd name="T90" fmla="*/ 15 w 195"/>
              <a:gd name="T91" fmla="*/ 131 h 276"/>
              <a:gd name="T92" fmla="*/ 38 w 195"/>
              <a:gd name="T93" fmla="*/ 91 h 276"/>
              <a:gd name="T94" fmla="*/ 75 w 195"/>
              <a:gd name="T95" fmla="*/ 62 h 276"/>
              <a:gd name="T96" fmla="*/ 65 w 195"/>
              <a:gd name="T97" fmla="*/ 31 h 276"/>
              <a:gd name="T98" fmla="*/ 61 w 195"/>
              <a:gd name="T99" fmla="*/ 30 h 276"/>
              <a:gd name="T100" fmla="*/ 56 w 195"/>
              <a:gd name="T101" fmla="*/ 31 h 276"/>
              <a:gd name="T102" fmla="*/ 52 w 195"/>
              <a:gd name="T103" fmla="*/ 20 h 276"/>
              <a:gd name="T104" fmla="*/ 59 w 195"/>
              <a:gd name="T105" fmla="*/ 16 h 276"/>
              <a:gd name="T106" fmla="*/ 101 w 195"/>
              <a:gd name="T10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276">
                <a:moveTo>
                  <a:pt x="187" y="160"/>
                </a:moveTo>
                <a:lnTo>
                  <a:pt x="189" y="161"/>
                </a:lnTo>
                <a:lnTo>
                  <a:pt x="190" y="163"/>
                </a:lnTo>
                <a:lnTo>
                  <a:pt x="193" y="165"/>
                </a:lnTo>
                <a:lnTo>
                  <a:pt x="195" y="172"/>
                </a:lnTo>
                <a:lnTo>
                  <a:pt x="195" y="174"/>
                </a:lnTo>
                <a:lnTo>
                  <a:pt x="195" y="177"/>
                </a:lnTo>
                <a:lnTo>
                  <a:pt x="193" y="178"/>
                </a:lnTo>
                <a:lnTo>
                  <a:pt x="192" y="180"/>
                </a:lnTo>
                <a:lnTo>
                  <a:pt x="110" y="212"/>
                </a:lnTo>
                <a:lnTo>
                  <a:pt x="107" y="212"/>
                </a:lnTo>
                <a:lnTo>
                  <a:pt x="105" y="212"/>
                </a:lnTo>
                <a:lnTo>
                  <a:pt x="103" y="211"/>
                </a:lnTo>
                <a:lnTo>
                  <a:pt x="101" y="209"/>
                </a:lnTo>
                <a:lnTo>
                  <a:pt x="98" y="202"/>
                </a:lnTo>
                <a:lnTo>
                  <a:pt x="98" y="200"/>
                </a:lnTo>
                <a:lnTo>
                  <a:pt x="98" y="197"/>
                </a:lnTo>
                <a:lnTo>
                  <a:pt x="101" y="195"/>
                </a:lnTo>
                <a:lnTo>
                  <a:pt x="102" y="193"/>
                </a:lnTo>
                <a:lnTo>
                  <a:pt x="184" y="161"/>
                </a:lnTo>
                <a:lnTo>
                  <a:pt x="187" y="160"/>
                </a:lnTo>
                <a:close/>
                <a:moveTo>
                  <a:pt x="27" y="145"/>
                </a:moveTo>
                <a:lnTo>
                  <a:pt x="23" y="145"/>
                </a:lnTo>
                <a:lnTo>
                  <a:pt x="20" y="147"/>
                </a:lnTo>
                <a:lnTo>
                  <a:pt x="17" y="150"/>
                </a:lnTo>
                <a:lnTo>
                  <a:pt x="15" y="154"/>
                </a:lnTo>
                <a:lnTo>
                  <a:pt x="15" y="157"/>
                </a:lnTo>
                <a:lnTo>
                  <a:pt x="15" y="161"/>
                </a:lnTo>
                <a:lnTo>
                  <a:pt x="17" y="165"/>
                </a:lnTo>
                <a:lnTo>
                  <a:pt x="20" y="168"/>
                </a:lnTo>
                <a:lnTo>
                  <a:pt x="23" y="169"/>
                </a:lnTo>
                <a:lnTo>
                  <a:pt x="27" y="170"/>
                </a:lnTo>
                <a:lnTo>
                  <a:pt x="32" y="169"/>
                </a:lnTo>
                <a:lnTo>
                  <a:pt x="35" y="168"/>
                </a:lnTo>
                <a:lnTo>
                  <a:pt x="37" y="165"/>
                </a:lnTo>
                <a:lnTo>
                  <a:pt x="40" y="161"/>
                </a:lnTo>
                <a:lnTo>
                  <a:pt x="40" y="157"/>
                </a:lnTo>
                <a:lnTo>
                  <a:pt x="40" y="154"/>
                </a:lnTo>
                <a:lnTo>
                  <a:pt x="37" y="150"/>
                </a:lnTo>
                <a:lnTo>
                  <a:pt x="35" y="147"/>
                </a:lnTo>
                <a:lnTo>
                  <a:pt x="32" y="145"/>
                </a:lnTo>
                <a:lnTo>
                  <a:pt x="27" y="145"/>
                </a:lnTo>
                <a:close/>
                <a:moveTo>
                  <a:pt x="101" y="0"/>
                </a:moveTo>
                <a:lnTo>
                  <a:pt x="102" y="0"/>
                </a:lnTo>
                <a:lnTo>
                  <a:pt x="102" y="2"/>
                </a:lnTo>
                <a:lnTo>
                  <a:pt x="106" y="9"/>
                </a:lnTo>
                <a:lnTo>
                  <a:pt x="106" y="11"/>
                </a:lnTo>
                <a:lnTo>
                  <a:pt x="105" y="12"/>
                </a:lnTo>
                <a:lnTo>
                  <a:pt x="103" y="13"/>
                </a:lnTo>
                <a:lnTo>
                  <a:pt x="101" y="14"/>
                </a:lnTo>
                <a:lnTo>
                  <a:pt x="100" y="14"/>
                </a:lnTo>
                <a:lnTo>
                  <a:pt x="100" y="16"/>
                </a:lnTo>
                <a:lnTo>
                  <a:pt x="100" y="18"/>
                </a:lnTo>
                <a:lnTo>
                  <a:pt x="151" y="146"/>
                </a:lnTo>
                <a:lnTo>
                  <a:pt x="151" y="147"/>
                </a:lnTo>
                <a:lnTo>
                  <a:pt x="149" y="149"/>
                </a:lnTo>
                <a:lnTo>
                  <a:pt x="148" y="149"/>
                </a:lnTo>
                <a:lnTo>
                  <a:pt x="148" y="150"/>
                </a:lnTo>
                <a:lnTo>
                  <a:pt x="147" y="150"/>
                </a:lnTo>
                <a:lnTo>
                  <a:pt x="147" y="151"/>
                </a:lnTo>
                <a:lnTo>
                  <a:pt x="147" y="152"/>
                </a:lnTo>
                <a:lnTo>
                  <a:pt x="148" y="157"/>
                </a:lnTo>
                <a:lnTo>
                  <a:pt x="148" y="160"/>
                </a:lnTo>
                <a:lnTo>
                  <a:pt x="148" y="163"/>
                </a:lnTo>
                <a:lnTo>
                  <a:pt x="147" y="164"/>
                </a:lnTo>
                <a:lnTo>
                  <a:pt x="144" y="166"/>
                </a:lnTo>
                <a:lnTo>
                  <a:pt x="134" y="169"/>
                </a:lnTo>
                <a:lnTo>
                  <a:pt x="132" y="170"/>
                </a:lnTo>
                <a:lnTo>
                  <a:pt x="129" y="169"/>
                </a:lnTo>
                <a:lnTo>
                  <a:pt x="128" y="168"/>
                </a:lnTo>
                <a:lnTo>
                  <a:pt x="125" y="165"/>
                </a:lnTo>
                <a:lnTo>
                  <a:pt x="124" y="161"/>
                </a:lnTo>
                <a:lnTo>
                  <a:pt x="124" y="161"/>
                </a:lnTo>
                <a:lnTo>
                  <a:pt x="123" y="160"/>
                </a:lnTo>
                <a:lnTo>
                  <a:pt x="120" y="160"/>
                </a:lnTo>
                <a:lnTo>
                  <a:pt x="120" y="160"/>
                </a:lnTo>
                <a:lnTo>
                  <a:pt x="119" y="161"/>
                </a:lnTo>
                <a:lnTo>
                  <a:pt x="118" y="160"/>
                </a:lnTo>
                <a:lnTo>
                  <a:pt x="116" y="159"/>
                </a:lnTo>
                <a:lnTo>
                  <a:pt x="93" y="100"/>
                </a:lnTo>
                <a:lnTo>
                  <a:pt x="91" y="97"/>
                </a:lnTo>
                <a:lnTo>
                  <a:pt x="89" y="96"/>
                </a:lnTo>
                <a:lnTo>
                  <a:pt x="87" y="96"/>
                </a:lnTo>
                <a:lnTo>
                  <a:pt x="84" y="97"/>
                </a:lnTo>
                <a:lnTo>
                  <a:pt x="70" y="108"/>
                </a:lnTo>
                <a:lnTo>
                  <a:pt x="60" y="120"/>
                </a:lnTo>
                <a:lnTo>
                  <a:pt x="52" y="136"/>
                </a:lnTo>
                <a:lnTo>
                  <a:pt x="51" y="140"/>
                </a:lnTo>
                <a:lnTo>
                  <a:pt x="52" y="145"/>
                </a:lnTo>
                <a:lnTo>
                  <a:pt x="55" y="151"/>
                </a:lnTo>
                <a:lnTo>
                  <a:pt x="55" y="157"/>
                </a:lnTo>
                <a:lnTo>
                  <a:pt x="55" y="164"/>
                </a:lnTo>
                <a:lnTo>
                  <a:pt x="52" y="170"/>
                </a:lnTo>
                <a:lnTo>
                  <a:pt x="49" y="175"/>
                </a:lnTo>
                <a:lnTo>
                  <a:pt x="47" y="178"/>
                </a:lnTo>
                <a:lnTo>
                  <a:pt x="46" y="180"/>
                </a:lnTo>
                <a:lnTo>
                  <a:pt x="46" y="184"/>
                </a:lnTo>
                <a:lnTo>
                  <a:pt x="51" y="201"/>
                </a:lnTo>
                <a:lnTo>
                  <a:pt x="59" y="216"/>
                </a:lnTo>
                <a:lnTo>
                  <a:pt x="69" y="230"/>
                </a:lnTo>
                <a:lnTo>
                  <a:pt x="83" y="242"/>
                </a:lnTo>
                <a:lnTo>
                  <a:pt x="87" y="243"/>
                </a:lnTo>
                <a:lnTo>
                  <a:pt x="89" y="244"/>
                </a:lnTo>
                <a:lnTo>
                  <a:pt x="181" y="244"/>
                </a:lnTo>
                <a:lnTo>
                  <a:pt x="185" y="244"/>
                </a:lnTo>
                <a:lnTo>
                  <a:pt x="189" y="247"/>
                </a:lnTo>
                <a:lnTo>
                  <a:pt x="192" y="251"/>
                </a:lnTo>
                <a:lnTo>
                  <a:pt x="193" y="256"/>
                </a:lnTo>
                <a:lnTo>
                  <a:pt x="193" y="265"/>
                </a:lnTo>
                <a:lnTo>
                  <a:pt x="192" y="270"/>
                </a:lnTo>
                <a:lnTo>
                  <a:pt x="189" y="274"/>
                </a:lnTo>
                <a:lnTo>
                  <a:pt x="185" y="276"/>
                </a:lnTo>
                <a:lnTo>
                  <a:pt x="181" y="276"/>
                </a:lnTo>
                <a:lnTo>
                  <a:pt x="22" y="276"/>
                </a:lnTo>
                <a:lnTo>
                  <a:pt x="18" y="276"/>
                </a:lnTo>
                <a:lnTo>
                  <a:pt x="14" y="274"/>
                </a:lnTo>
                <a:lnTo>
                  <a:pt x="12" y="270"/>
                </a:lnTo>
                <a:lnTo>
                  <a:pt x="10" y="265"/>
                </a:lnTo>
                <a:lnTo>
                  <a:pt x="10" y="256"/>
                </a:lnTo>
                <a:lnTo>
                  <a:pt x="12" y="251"/>
                </a:lnTo>
                <a:lnTo>
                  <a:pt x="14" y="247"/>
                </a:lnTo>
                <a:lnTo>
                  <a:pt x="18" y="244"/>
                </a:lnTo>
                <a:lnTo>
                  <a:pt x="22" y="244"/>
                </a:lnTo>
                <a:lnTo>
                  <a:pt x="24" y="244"/>
                </a:lnTo>
                <a:lnTo>
                  <a:pt x="27" y="243"/>
                </a:lnTo>
                <a:lnTo>
                  <a:pt x="29" y="241"/>
                </a:lnTo>
                <a:lnTo>
                  <a:pt x="29" y="238"/>
                </a:lnTo>
                <a:lnTo>
                  <a:pt x="28" y="235"/>
                </a:lnTo>
                <a:lnTo>
                  <a:pt x="17" y="210"/>
                </a:lnTo>
                <a:lnTo>
                  <a:pt x="10" y="183"/>
                </a:lnTo>
                <a:lnTo>
                  <a:pt x="9" y="179"/>
                </a:lnTo>
                <a:lnTo>
                  <a:pt x="8" y="177"/>
                </a:lnTo>
                <a:lnTo>
                  <a:pt x="4" y="170"/>
                </a:lnTo>
                <a:lnTo>
                  <a:pt x="0" y="164"/>
                </a:lnTo>
                <a:lnTo>
                  <a:pt x="0" y="157"/>
                </a:lnTo>
                <a:lnTo>
                  <a:pt x="3" y="143"/>
                </a:lnTo>
                <a:lnTo>
                  <a:pt x="13" y="133"/>
                </a:lnTo>
                <a:lnTo>
                  <a:pt x="15" y="131"/>
                </a:lnTo>
                <a:lnTo>
                  <a:pt x="17" y="128"/>
                </a:lnTo>
                <a:lnTo>
                  <a:pt x="27" y="109"/>
                </a:lnTo>
                <a:lnTo>
                  <a:pt x="38" y="91"/>
                </a:lnTo>
                <a:lnTo>
                  <a:pt x="54" y="76"/>
                </a:lnTo>
                <a:lnTo>
                  <a:pt x="73" y="63"/>
                </a:lnTo>
                <a:lnTo>
                  <a:pt x="75" y="62"/>
                </a:lnTo>
                <a:lnTo>
                  <a:pt x="75" y="59"/>
                </a:lnTo>
                <a:lnTo>
                  <a:pt x="75" y="57"/>
                </a:lnTo>
                <a:lnTo>
                  <a:pt x="65" y="31"/>
                </a:lnTo>
                <a:lnTo>
                  <a:pt x="65" y="30"/>
                </a:lnTo>
                <a:lnTo>
                  <a:pt x="64" y="30"/>
                </a:lnTo>
                <a:lnTo>
                  <a:pt x="61" y="30"/>
                </a:lnTo>
                <a:lnTo>
                  <a:pt x="59" y="31"/>
                </a:lnTo>
                <a:lnTo>
                  <a:pt x="58" y="31"/>
                </a:lnTo>
                <a:lnTo>
                  <a:pt x="56" y="31"/>
                </a:lnTo>
                <a:lnTo>
                  <a:pt x="55" y="30"/>
                </a:lnTo>
                <a:lnTo>
                  <a:pt x="52" y="22"/>
                </a:lnTo>
                <a:lnTo>
                  <a:pt x="52" y="20"/>
                </a:lnTo>
                <a:lnTo>
                  <a:pt x="52" y="18"/>
                </a:lnTo>
                <a:lnTo>
                  <a:pt x="54" y="18"/>
                </a:lnTo>
                <a:lnTo>
                  <a:pt x="59" y="16"/>
                </a:lnTo>
                <a:lnTo>
                  <a:pt x="93" y="2"/>
                </a:lnTo>
                <a:lnTo>
                  <a:pt x="98" y="0"/>
                </a:lnTo>
                <a:lnTo>
                  <a:pt x="101" y="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22" name="Freeform 387"/>
          <p:cNvSpPr>
            <a:spLocks noEditPoints="1"/>
          </p:cNvSpPr>
          <p:nvPr userDrawn="1"/>
        </p:nvSpPr>
        <p:spPr bwMode="auto">
          <a:xfrm rot="1888595">
            <a:off x="2442159" y="392103"/>
            <a:ext cx="1572202" cy="2081915"/>
          </a:xfrm>
          <a:custGeom>
            <a:avLst/>
            <a:gdLst>
              <a:gd name="T0" fmla="*/ 68 w 219"/>
              <a:gd name="T1" fmla="*/ 188 h 290"/>
              <a:gd name="T2" fmla="*/ 108 w 219"/>
              <a:gd name="T3" fmla="*/ 177 h 290"/>
              <a:gd name="T4" fmla="*/ 114 w 219"/>
              <a:gd name="T5" fmla="*/ 174 h 290"/>
              <a:gd name="T6" fmla="*/ 168 w 219"/>
              <a:gd name="T7" fmla="*/ 174 h 290"/>
              <a:gd name="T8" fmla="*/ 52 w 219"/>
              <a:gd name="T9" fmla="*/ 172 h 290"/>
              <a:gd name="T10" fmla="*/ 100 w 219"/>
              <a:gd name="T11" fmla="*/ 170 h 290"/>
              <a:gd name="T12" fmla="*/ 52 w 219"/>
              <a:gd name="T13" fmla="*/ 117 h 290"/>
              <a:gd name="T14" fmla="*/ 44 w 219"/>
              <a:gd name="T15" fmla="*/ 168 h 290"/>
              <a:gd name="T16" fmla="*/ 53 w 219"/>
              <a:gd name="T17" fmla="*/ 118 h 290"/>
              <a:gd name="T18" fmla="*/ 89 w 219"/>
              <a:gd name="T19" fmla="*/ 138 h 290"/>
              <a:gd name="T20" fmla="*/ 137 w 219"/>
              <a:gd name="T21" fmla="*/ 145 h 290"/>
              <a:gd name="T22" fmla="*/ 150 w 219"/>
              <a:gd name="T23" fmla="*/ 141 h 290"/>
              <a:gd name="T24" fmla="*/ 175 w 219"/>
              <a:gd name="T25" fmla="*/ 169 h 290"/>
              <a:gd name="T26" fmla="*/ 172 w 219"/>
              <a:gd name="T27" fmla="*/ 114 h 290"/>
              <a:gd name="T28" fmla="*/ 31 w 219"/>
              <a:gd name="T29" fmla="*/ 152 h 290"/>
              <a:gd name="T30" fmla="*/ 43 w 219"/>
              <a:gd name="T31" fmla="*/ 112 h 290"/>
              <a:gd name="T32" fmla="*/ 115 w 219"/>
              <a:gd name="T33" fmla="*/ 109 h 290"/>
              <a:gd name="T34" fmla="*/ 164 w 219"/>
              <a:gd name="T35" fmla="*/ 112 h 290"/>
              <a:gd name="T36" fmla="*/ 73 w 219"/>
              <a:gd name="T37" fmla="*/ 83 h 290"/>
              <a:gd name="T38" fmla="*/ 83 w 219"/>
              <a:gd name="T39" fmla="*/ 131 h 290"/>
              <a:gd name="T40" fmla="*/ 77 w 219"/>
              <a:gd name="T41" fmla="*/ 82 h 290"/>
              <a:gd name="T42" fmla="*/ 175 w 219"/>
              <a:gd name="T43" fmla="*/ 108 h 290"/>
              <a:gd name="T44" fmla="*/ 196 w 219"/>
              <a:gd name="T45" fmla="*/ 90 h 290"/>
              <a:gd name="T46" fmla="*/ 82 w 219"/>
              <a:gd name="T47" fmla="*/ 77 h 290"/>
              <a:gd name="T48" fmla="*/ 129 w 219"/>
              <a:gd name="T49" fmla="*/ 85 h 290"/>
              <a:gd name="T50" fmla="*/ 174 w 219"/>
              <a:gd name="T51" fmla="*/ 51 h 290"/>
              <a:gd name="T52" fmla="*/ 156 w 219"/>
              <a:gd name="T53" fmla="*/ 96 h 290"/>
              <a:gd name="T54" fmla="*/ 178 w 219"/>
              <a:gd name="T55" fmla="*/ 77 h 290"/>
              <a:gd name="T56" fmla="*/ 43 w 219"/>
              <a:gd name="T57" fmla="*/ 51 h 290"/>
              <a:gd name="T58" fmla="*/ 49 w 219"/>
              <a:gd name="T59" fmla="*/ 104 h 290"/>
              <a:gd name="T60" fmla="*/ 184 w 219"/>
              <a:gd name="T61" fmla="*/ 41 h 290"/>
              <a:gd name="T62" fmla="*/ 202 w 219"/>
              <a:gd name="T63" fmla="*/ 89 h 290"/>
              <a:gd name="T64" fmla="*/ 112 w 219"/>
              <a:gd name="T65" fmla="*/ 205 h 290"/>
              <a:gd name="T66" fmla="*/ 41 w 219"/>
              <a:gd name="T67" fmla="*/ 183 h 290"/>
              <a:gd name="T68" fmla="*/ 137 w 219"/>
              <a:gd name="T69" fmla="*/ 209 h 290"/>
              <a:gd name="T70" fmla="*/ 201 w 219"/>
              <a:gd name="T71" fmla="*/ 64 h 290"/>
              <a:gd name="T72" fmla="*/ 118 w 219"/>
              <a:gd name="T73" fmla="*/ 49 h 290"/>
              <a:gd name="T74" fmla="*/ 138 w 219"/>
              <a:gd name="T75" fmla="*/ 76 h 290"/>
              <a:gd name="T76" fmla="*/ 92 w 219"/>
              <a:gd name="T77" fmla="*/ 23 h 290"/>
              <a:gd name="T78" fmla="*/ 75 w 219"/>
              <a:gd name="T79" fmla="*/ 71 h 290"/>
              <a:gd name="T80" fmla="*/ 95 w 219"/>
              <a:gd name="T81" fmla="*/ 23 h 290"/>
              <a:gd name="T82" fmla="*/ 110 w 219"/>
              <a:gd name="T83" fmla="*/ 43 h 290"/>
              <a:gd name="T84" fmla="*/ 151 w 219"/>
              <a:gd name="T85" fmla="*/ 32 h 290"/>
              <a:gd name="T86" fmla="*/ 219 w 219"/>
              <a:gd name="T87" fmla="*/ 12 h 290"/>
              <a:gd name="T88" fmla="*/ 195 w 219"/>
              <a:gd name="T89" fmla="*/ 30 h 290"/>
              <a:gd name="T90" fmla="*/ 219 w 219"/>
              <a:gd name="T91" fmla="*/ 101 h 290"/>
              <a:gd name="T92" fmla="*/ 118 w 219"/>
              <a:gd name="T93" fmla="*/ 219 h 290"/>
              <a:gd name="T94" fmla="*/ 126 w 219"/>
              <a:gd name="T95" fmla="*/ 243 h 290"/>
              <a:gd name="T96" fmla="*/ 118 w 219"/>
              <a:gd name="T97" fmla="*/ 266 h 290"/>
              <a:gd name="T98" fmla="*/ 183 w 219"/>
              <a:gd name="T99" fmla="*/ 290 h 290"/>
              <a:gd name="T100" fmla="*/ 77 w 219"/>
              <a:gd name="T101" fmla="*/ 269 h 290"/>
              <a:gd name="T102" fmla="*/ 95 w 219"/>
              <a:gd name="T103" fmla="*/ 251 h 290"/>
              <a:gd name="T104" fmla="*/ 103 w 219"/>
              <a:gd name="T105" fmla="*/ 220 h 290"/>
              <a:gd name="T106" fmla="*/ 30 w 219"/>
              <a:gd name="T107" fmla="*/ 193 h 290"/>
              <a:gd name="T108" fmla="*/ 20 w 219"/>
              <a:gd name="T109" fmla="*/ 219 h 290"/>
              <a:gd name="T110" fmla="*/ 13 w 219"/>
              <a:gd name="T111" fmla="*/ 188 h 290"/>
              <a:gd name="T112" fmla="*/ 37 w 219"/>
              <a:gd name="T113" fmla="*/ 173 h 290"/>
              <a:gd name="T114" fmla="*/ 62 w 219"/>
              <a:gd name="T115" fmla="*/ 27 h 290"/>
              <a:gd name="T116" fmla="*/ 177 w 219"/>
              <a:gd name="T117" fmla="*/ 39 h 290"/>
              <a:gd name="T118" fmla="*/ 192 w 219"/>
              <a:gd name="T119" fmla="*/ 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90">
                <a:moveTo>
                  <a:pt x="106" y="175"/>
                </a:moveTo>
                <a:lnTo>
                  <a:pt x="104" y="175"/>
                </a:lnTo>
                <a:lnTo>
                  <a:pt x="87" y="183"/>
                </a:lnTo>
                <a:lnTo>
                  <a:pt x="68" y="187"/>
                </a:lnTo>
                <a:lnTo>
                  <a:pt x="68" y="187"/>
                </a:lnTo>
                <a:lnTo>
                  <a:pt x="67" y="188"/>
                </a:lnTo>
                <a:lnTo>
                  <a:pt x="68" y="188"/>
                </a:lnTo>
                <a:lnTo>
                  <a:pt x="90" y="196"/>
                </a:lnTo>
                <a:lnTo>
                  <a:pt x="113" y="198"/>
                </a:lnTo>
                <a:lnTo>
                  <a:pt x="114" y="198"/>
                </a:lnTo>
                <a:lnTo>
                  <a:pt x="115" y="196"/>
                </a:lnTo>
                <a:lnTo>
                  <a:pt x="115" y="195"/>
                </a:lnTo>
                <a:lnTo>
                  <a:pt x="113" y="186"/>
                </a:lnTo>
                <a:lnTo>
                  <a:pt x="108" y="177"/>
                </a:lnTo>
                <a:lnTo>
                  <a:pt x="108" y="177"/>
                </a:lnTo>
                <a:lnTo>
                  <a:pt x="106" y="175"/>
                </a:lnTo>
                <a:close/>
                <a:moveTo>
                  <a:pt x="142" y="150"/>
                </a:moveTo>
                <a:lnTo>
                  <a:pt x="141" y="150"/>
                </a:lnTo>
                <a:lnTo>
                  <a:pt x="115" y="170"/>
                </a:lnTo>
                <a:lnTo>
                  <a:pt x="114" y="172"/>
                </a:lnTo>
                <a:lnTo>
                  <a:pt x="114" y="174"/>
                </a:lnTo>
                <a:lnTo>
                  <a:pt x="123" y="195"/>
                </a:lnTo>
                <a:lnTo>
                  <a:pt x="124" y="197"/>
                </a:lnTo>
                <a:lnTo>
                  <a:pt x="126" y="197"/>
                </a:lnTo>
                <a:lnTo>
                  <a:pt x="147" y="189"/>
                </a:lnTo>
                <a:lnTo>
                  <a:pt x="168" y="177"/>
                </a:lnTo>
                <a:lnTo>
                  <a:pt x="168" y="175"/>
                </a:lnTo>
                <a:lnTo>
                  <a:pt x="168" y="174"/>
                </a:lnTo>
                <a:lnTo>
                  <a:pt x="168" y="173"/>
                </a:lnTo>
                <a:lnTo>
                  <a:pt x="145" y="150"/>
                </a:lnTo>
                <a:lnTo>
                  <a:pt x="143" y="150"/>
                </a:lnTo>
                <a:lnTo>
                  <a:pt x="142" y="150"/>
                </a:lnTo>
                <a:close/>
                <a:moveTo>
                  <a:pt x="81" y="143"/>
                </a:moveTo>
                <a:lnTo>
                  <a:pt x="80" y="143"/>
                </a:lnTo>
                <a:lnTo>
                  <a:pt x="52" y="172"/>
                </a:lnTo>
                <a:lnTo>
                  <a:pt x="52" y="174"/>
                </a:lnTo>
                <a:lnTo>
                  <a:pt x="52" y="175"/>
                </a:lnTo>
                <a:lnTo>
                  <a:pt x="53" y="177"/>
                </a:lnTo>
                <a:lnTo>
                  <a:pt x="64" y="179"/>
                </a:lnTo>
                <a:lnTo>
                  <a:pt x="77" y="179"/>
                </a:lnTo>
                <a:lnTo>
                  <a:pt x="90" y="175"/>
                </a:lnTo>
                <a:lnTo>
                  <a:pt x="100" y="170"/>
                </a:lnTo>
                <a:lnTo>
                  <a:pt x="101" y="169"/>
                </a:lnTo>
                <a:lnTo>
                  <a:pt x="103" y="168"/>
                </a:lnTo>
                <a:lnTo>
                  <a:pt x="101" y="166"/>
                </a:lnTo>
                <a:lnTo>
                  <a:pt x="85" y="143"/>
                </a:lnTo>
                <a:lnTo>
                  <a:pt x="83" y="143"/>
                </a:lnTo>
                <a:lnTo>
                  <a:pt x="81" y="143"/>
                </a:lnTo>
                <a:close/>
                <a:moveTo>
                  <a:pt x="52" y="117"/>
                </a:moveTo>
                <a:lnTo>
                  <a:pt x="50" y="118"/>
                </a:lnTo>
                <a:lnTo>
                  <a:pt x="49" y="119"/>
                </a:lnTo>
                <a:lnTo>
                  <a:pt x="44" y="129"/>
                </a:lnTo>
                <a:lnTo>
                  <a:pt x="40" y="142"/>
                </a:lnTo>
                <a:lnTo>
                  <a:pt x="40" y="155"/>
                </a:lnTo>
                <a:lnTo>
                  <a:pt x="43" y="166"/>
                </a:lnTo>
                <a:lnTo>
                  <a:pt x="44" y="168"/>
                </a:lnTo>
                <a:lnTo>
                  <a:pt x="45" y="168"/>
                </a:lnTo>
                <a:lnTo>
                  <a:pt x="48" y="168"/>
                </a:lnTo>
                <a:lnTo>
                  <a:pt x="76" y="140"/>
                </a:lnTo>
                <a:lnTo>
                  <a:pt x="76" y="138"/>
                </a:lnTo>
                <a:lnTo>
                  <a:pt x="76" y="136"/>
                </a:lnTo>
                <a:lnTo>
                  <a:pt x="76" y="135"/>
                </a:lnTo>
                <a:lnTo>
                  <a:pt x="53" y="118"/>
                </a:lnTo>
                <a:lnTo>
                  <a:pt x="52" y="117"/>
                </a:lnTo>
                <a:close/>
                <a:moveTo>
                  <a:pt x="110" y="115"/>
                </a:moveTo>
                <a:lnTo>
                  <a:pt x="109" y="115"/>
                </a:lnTo>
                <a:lnTo>
                  <a:pt x="108" y="117"/>
                </a:lnTo>
                <a:lnTo>
                  <a:pt x="89" y="135"/>
                </a:lnTo>
                <a:lnTo>
                  <a:pt x="89" y="136"/>
                </a:lnTo>
                <a:lnTo>
                  <a:pt x="89" y="138"/>
                </a:lnTo>
                <a:lnTo>
                  <a:pt x="89" y="140"/>
                </a:lnTo>
                <a:lnTo>
                  <a:pt x="108" y="164"/>
                </a:lnTo>
                <a:lnTo>
                  <a:pt x="109" y="164"/>
                </a:lnTo>
                <a:lnTo>
                  <a:pt x="110" y="165"/>
                </a:lnTo>
                <a:lnTo>
                  <a:pt x="112" y="164"/>
                </a:lnTo>
                <a:lnTo>
                  <a:pt x="136" y="146"/>
                </a:lnTo>
                <a:lnTo>
                  <a:pt x="137" y="145"/>
                </a:lnTo>
                <a:lnTo>
                  <a:pt x="137" y="142"/>
                </a:lnTo>
                <a:lnTo>
                  <a:pt x="136" y="141"/>
                </a:lnTo>
                <a:lnTo>
                  <a:pt x="112" y="117"/>
                </a:lnTo>
                <a:lnTo>
                  <a:pt x="110" y="115"/>
                </a:lnTo>
                <a:close/>
                <a:moveTo>
                  <a:pt x="172" y="114"/>
                </a:moveTo>
                <a:lnTo>
                  <a:pt x="169" y="115"/>
                </a:lnTo>
                <a:lnTo>
                  <a:pt x="150" y="141"/>
                </a:lnTo>
                <a:lnTo>
                  <a:pt x="149" y="142"/>
                </a:lnTo>
                <a:lnTo>
                  <a:pt x="149" y="145"/>
                </a:lnTo>
                <a:lnTo>
                  <a:pt x="150" y="146"/>
                </a:lnTo>
                <a:lnTo>
                  <a:pt x="172" y="168"/>
                </a:lnTo>
                <a:lnTo>
                  <a:pt x="173" y="169"/>
                </a:lnTo>
                <a:lnTo>
                  <a:pt x="174" y="169"/>
                </a:lnTo>
                <a:lnTo>
                  <a:pt x="175" y="169"/>
                </a:lnTo>
                <a:lnTo>
                  <a:pt x="177" y="168"/>
                </a:lnTo>
                <a:lnTo>
                  <a:pt x="189" y="149"/>
                </a:lnTo>
                <a:lnTo>
                  <a:pt x="196" y="127"/>
                </a:lnTo>
                <a:lnTo>
                  <a:pt x="196" y="124"/>
                </a:lnTo>
                <a:lnTo>
                  <a:pt x="195" y="123"/>
                </a:lnTo>
                <a:lnTo>
                  <a:pt x="173" y="114"/>
                </a:lnTo>
                <a:lnTo>
                  <a:pt x="172" y="114"/>
                </a:lnTo>
                <a:close/>
                <a:moveTo>
                  <a:pt x="25" y="104"/>
                </a:moveTo>
                <a:lnTo>
                  <a:pt x="23" y="104"/>
                </a:lnTo>
                <a:lnTo>
                  <a:pt x="21" y="105"/>
                </a:lnTo>
                <a:lnTo>
                  <a:pt x="21" y="106"/>
                </a:lnTo>
                <a:lnTo>
                  <a:pt x="23" y="129"/>
                </a:lnTo>
                <a:lnTo>
                  <a:pt x="31" y="151"/>
                </a:lnTo>
                <a:lnTo>
                  <a:pt x="31" y="152"/>
                </a:lnTo>
                <a:lnTo>
                  <a:pt x="32" y="151"/>
                </a:lnTo>
                <a:lnTo>
                  <a:pt x="32" y="151"/>
                </a:lnTo>
                <a:lnTo>
                  <a:pt x="36" y="132"/>
                </a:lnTo>
                <a:lnTo>
                  <a:pt x="44" y="115"/>
                </a:lnTo>
                <a:lnTo>
                  <a:pt x="44" y="113"/>
                </a:lnTo>
                <a:lnTo>
                  <a:pt x="43" y="112"/>
                </a:lnTo>
                <a:lnTo>
                  <a:pt x="43" y="112"/>
                </a:lnTo>
                <a:lnTo>
                  <a:pt x="34" y="106"/>
                </a:lnTo>
                <a:lnTo>
                  <a:pt x="25" y="104"/>
                </a:lnTo>
                <a:close/>
                <a:moveTo>
                  <a:pt x="137" y="89"/>
                </a:moveTo>
                <a:lnTo>
                  <a:pt x="136" y="89"/>
                </a:lnTo>
                <a:lnTo>
                  <a:pt x="135" y="90"/>
                </a:lnTo>
                <a:lnTo>
                  <a:pt x="117" y="108"/>
                </a:lnTo>
                <a:lnTo>
                  <a:pt x="115" y="109"/>
                </a:lnTo>
                <a:lnTo>
                  <a:pt x="115" y="110"/>
                </a:lnTo>
                <a:lnTo>
                  <a:pt x="117" y="112"/>
                </a:lnTo>
                <a:lnTo>
                  <a:pt x="141" y="137"/>
                </a:lnTo>
                <a:lnTo>
                  <a:pt x="142" y="137"/>
                </a:lnTo>
                <a:lnTo>
                  <a:pt x="145" y="137"/>
                </a:lnTo>
                <a:lnTo>
                  <a:pt x="164" y="113"/>
                </a:lnTo>
                <a:lnTo>
                  <a:pt x="164" y="112"/>
                </a:lnTo>
                <a:lnTo>
                  <a:pt x="164" y="109"/>
                </a:lnTo>
                <a:lnTo>
                  <a:pt x="163" y="109"/>
                </a:lnTo>
                <a:lnTo>
                  <a:pt x="138" y="90"/>
                </a:lnTo>
                <a:lnTo>
                  <a:pt x="137" y="89"/>
                </a:lnTo>
                <a:close/>
                <a:moveTo>
                  <a:pt x="77" y="82"/>
                </a:moveTo>
                <a:lnTo>
                  <a:pt x="75" y="82"/>
                </a:lnTo>
                <a:lnTo>
                  <a:pt x="73" y="83"/>
                </a:lnTo>
                <a:lnTo>
                  <a:pt x="55" y="108"/>
                </a:lnTo>
                <a:lnTo>
                  <a:pt x="54" y="109"/>
                </a:lnTo>
                <a:lnTo>
                  <a:pt x="55" y="110"/>
                </a:lnTo>
                <a:lnTo>
                  <a:pt x="55" y="112"/>
                </a:lnTo>
                <a:lnTo>
                  <a:pt x="80" y="131"/>
                </a:lnTo>
                <a:lnTo>
                  <a:pt x="81" y="131"/>
                </a:lnTo>
                <a:lnTo>
                  <a:pt x="83" y="131"/>
                </a:lnTo>
                <a:lnTo>
                  <a:pt x="85" y="131"/>
                </a:lnTo>
                <a:lnTo>
                  <a:pt x="103" y="112"/>
                </a:lnTo>
                <a:lnTo>
                  <a:pt x="104" y="110"/>
                </a:lnTo>
                <a:lnTo>
                  <a:pt x="104" y="109"/>
                </a:lnTo>
                <a:lnTo>
                  <a:pt x="103" y="108"/>
                </a:lnTo>
                <a:lnTo>
                  <a:pt x="78" y="83"/>
                </a:lnTo>
                <a:lnTo>
                  <a:pt x="77" y="82"/>
                </a:lnTo>
                <a:close/>
                <a:moveTo>
                  <a:pt x="187" y="68"/>
                </a:moveTo>
                <a:lnTo>
                  <a:pt x="186" y="68"/>
                </a:lnTo>
                <a:lnTo>
                  <a:pt x="186" y="69"/>
                </a:lnTo>
                <a:lnTo>
                  <a:pt x="183" y="87"/>
                </a:lnTo>
                <a:lnTo>
                  <a:pt x="175" y="105"/>
                </a:lnTo>
                <a:lnTo>
                  <a:pt x="175" y="106"/>
                </a:lnTo>
                <a:lnTo>
                  <a:pt x="175" y="108"/>
                </a:lnTo>
                <a:lnTo>
                  <a:pt x="177" y="109"/>
                </a:lnTo>
                <a:lnTo>
                  <a:pt x="186" y="113"/>
                </a:lnTo>
                <a:lnTo>
                  <a:pt x="195" y="117"/>
                </a:lnTo>
                <a:lnTo>
                  <a:pt x="196" y="117"/>
                </a:lnTo>
                <a:lnTo>
                  <a:pt x="197" y="115"/>
                </a:lnTo>
                <a:lnTo>
                  <a:pt x="197" y="114"/>
                </a:lnTo>
                <a:lnTo>
                  <a:pt x="196" y="90"/>
                </a:lnTo>
                <a:lnTo>
                  <a:pt x="187" y="68"/>
                </a:lnTo>
                <a:lnTo>
                  <a:pt x="187" y="68"/>
                </a:lnTo>
                <a:close/>
                <a:moveTo>
                  <a:pt x="108" y="55"/>
                </a:moveTo>
                <a:lnTo>
                  <a:pt x="106" y="55"/>
                </a:lnTo>
                <a:lnTo>
                  <a:pt x="82" y="74"/>
                </a:lnTo>
                <a:lnTo>
                  <a:pt x="82" y="76"/>
                </a:lnTo>
                <a:lnTo>
                  <a:pt x="82" y="77"/>
                </a:lnTo>
                <a:lnTo>
                  <a:pt x="82" y="77"/>
                </a:lnTo>
                <a:lnTo>
                  <a:pt x="82" y="78"/>
                </a:lnTo>
                <a:lnTo>
                  <a:pt x="108" y="103"/>
                </a:lnTo>
                <a:lnTo>
                  <a:pt x="109" y="104"/>
                </a:lnTo>
                <a:lnTo>
                  <a:pt x="110" y="104"/>
                </a:lnTo>
                <a:lnTo>
                  <a:pt x="112" y="103"/>
                </a:lnTo>
                <a:lnTo>
                  <a:pt x="129" y="85"/>
                </a:lnTo>
                <a:lnTo>
                  <a:pt x="131" y="83"/>
                </a:lnTo>
                <a:lnTo>
                  <a:pt x="131" y="82"/>
                </a:lnTo>
                <a:lnTo>
                  <a:pt x="129" y="81"/>
                </a:lnTo>
                <a:lnTo>
                  <a:pt x="110" y="57"/>
                </a:lnTo>
                <a:lnTo>
                  <a:pt x="109" y="55"/>
                </a:lnTo>
                <a:lnTo>
                  <a:pt x="108" y="55"/>
                </a:lnTo>
                <a:close/>
                <a:moveTo>
                  <a:pt x="174" y="51"/>
                </a:moveTo>
                <a:lnTo>
                  <a:pt x="173" y="51"/>
                </a:lnTo>
                <a:lnTo>
                  <a:pt x="172" y="53"/>
                </a:lnTo>
                <a:lnTo>
                  <a:pt x="143" y="81"/>
                </a:lnTo>
                <a:lnTo>
                  <a:pt x="142" y="83"/>
                </a:lnTo>
                <a:lnTo>
                  <a:pt x="145" y="86"/>
                </a:lnTo>
                <a:lnTo>
                  <a:pt x="150" y="91"/>
                </a:lnTo>
                <a:lnTo>
                  <a:pt x="156" y="96"/>
                </a:lnTo>
                <a:lnTo>
                  <a:pt x="161" y="100"/>
                </a:lnTo>
                <a:lnTo>
                  <a:pt x="165" y="103"/>
                </a:lnTo>
                <a:lnTo>
                  <a:pt x="166" y="103"/>
                </a:lnTo>
                <a:lnTo>
                  <a:pt x="169" y="103"/>
                </a:lnTo>
                <a:lnTo>
                  <a:pt x="170" y="101"/>
                </a:lnTo>
                <a:lnTo>
                  <a:pt x="174" y="90"/>
                </a:lnTo>
                <a:lnTo>
                  <a:pt x="178" y="77"/>
                </a:lnTo>
                <a:lnTo>
                  <a:pt x="179" y="64"/>
                </a:lnTo>
                <a:lnTo>
                  <a:pt x="177" y="53"/>
                </a:lnTo>
                <a:lnTo>
                  <a:pt x="175" y="53"/>
                </a:lnTo>
                <a:lnTo>
                  <a:pt x="174" y="51"/>
                </a:lnTo>
                <a:close/>
                <a:moveTo>
                  <a:pt x="45" y="51"/>
                </a:moveTo>
                <a:lnTo>
                  <a:pt x="44" y="51"/>
                </a:lnTo>
                <a:lnTo>
                  <a:pt x="43" y="51"/>
                </a:lnTo>
                <a:lnTo>
                  <a:pt x="30" y="72"/>
                </a:lnTo>
                <a:lnTo>
                  <a:pt x="22" y="94"/>
                </a:lnTo>
                <a:lnTo>
                  <a:pt x="22" y="95"/>
                </a:lnTo>
                <a:lnTo>
                  <a:pt x="25" y="96"/>
                </a:lnTo>
                <a:lnTo>
                  <a:pt x="45" y="105"/>
                </a:lnTo>
                <a:lnTo>
                  <a:pt x="48" y="105"/>
                </a:lnTo>
                <a:lnTo>
                  <a:pt x="49" y="104"/>
                </a:lnTo>
                <a:lnTo>
                  <a:pt x="69" y="78"/>
                </a:lnTo>
                <a:lnTo>
                  <a:pt x="69" y="77"/>
                </a:lnTo>
                <a:lnTo>
                  <a:pt x="69" y="76"/>
                </a:lnTo>
                <a:lnTo>
                  <a:pt x="69" y="74"/>
                </a:lnTo>
                <a:lnTo>
                  <a:pt x="46" y="51"/>
                </a:lnTo>
                <a:lnTo>
                  <a:pt x="45" y="51"/>
                </a:lnTo>
                <a:close/>
                <a:moveTo>
                  <a:pt x="184" y="41"/>
                </a:moveTo>
                <a:lnTo>
                  <a:pt x="183" y="41"/>
                </a:lnTo>
                <a:lnTo>
                  <a:pt x="182" y="43"/>
                </a:lnTo>
                <a:lnTo>
                  <a:pt x="181" y="43"/>
                </a:lnTo>
                <a:lnTo>
                  <a:pt x="181" y="45"/>
                </a:lnTo>
                <a:lnTo>
                  <a:pt x="181" y="48"/>
                </a:lnTo>
                <a:lnTo>
                  <a:pt x="195" y="67"/>
                </a:lnTo>
                <a:lnTo>
                  <a:pt x="202" y="89"/>
                </a:lnTo>
                <a:lnTo>
                  <a:pt x="205" y="112"/>
                </a:lnTo>
                <a:lnTo>
                  <a:pt x="201" y="135"/>
                </a:lnTo>
                <a:lnTo>
                  <a:pt x="192" y="158"/>
                </a:lnTo>
                <a:lnTo>
                  <a:pt x="177" y="177"/>
                </a:lnTo>
                <a:lnTo>
                  <a:pt x="158" y="192"/>
                </a:lnTo>
                <a:lnTo>
                  <a:pt x="136" y="201"/>
                </a:lnTo>
                <a:lnTo>
                  <a:pt x="112" y="205"/>
                </a:lnTo>
                <a:lnTo>
                  <a:pt x="89" y="203"/>
                </a:lnTo>
                <a:lnTo>
                  <a:pt x="67" y="195"/>
                </a:lnTo>
                <a:lnTo>
                  <a:pt x="46" y="182"/>
                </a:lnTo>
                <a:lnTo>
                  <a:pt x="44" y="181"/>
                </a:lnTo>
                <a:lnTo>
                  <a:pt x="43" y="182"/>
                </a:lnTo>
                <a:lnTo>
                  <a:pt x="41" y="183"/>
                </a:lnTo>
                <a:lnTo>
                  <a:pt x="41" y="183"/>
                </a:lnTo>
                <a:lnTo>
                  <a:pt x="40" y="184"/>
                </a:lnTo>
                <a:lnTo>
                  <a:pt x="41" y="186"/>
                </a:lnTo>
                <a:lnTo>
                  <a:pt x="41" y="187"/>
                </a:lnTo>
                <a:lnTo>
                  <a:pt x="63" y="201"/>
                </a:lnTo>
                <a:lnTo>
                  <a:pt x="87" y="210"/>
                </a:lnTo>
                <a:lnTo>
                  <a:pt x="113" y="212"/>
                </a:lnTo>
                <a:lnTo>
                  <a:pt x="137" y="209"/>
                </a:lnTo>
                <a:lnTo>
                  <a:pt x="160" y="198"/>
                </a:lnTo>
                <a:lnTo>
                  <a:pt x="182" y="182"/>
                </a:lnTo>
                <a:lnTo>
                  <a:pt x="198" y="161"/>
                </a:lnTo>
                <a:lnTo>
                  <a:pt x="207" y="138"/>
                </a:lnTo>
                <a:lnTo>
                  <a:pt x="211" y="113"/>
                </a:lnTo>
                <a:lnTo>
                  <a:pt x="209" y="89"/>
                </a:lnTo>
                <a:lnTo>
                  <a:pt x="201" y="64"/>
                </a:lnTo>
                <a:lnTo>
                  <a:pt x="186" y="43"/>
                </a:lnTo>
                <a:lnTo>
                  <a:pt x="186" y="41"/>
                </a:lnTo>
                <a:lnTo>
                  <a:pt x="184" y="41"/>
                </a:lnTo>
                <a:close/>
                <a:moveTo>
                  <a:pt x="155" y="40"/>
                </a:moveTo>
                <a:lnTo>
                  <a:pt x="142" y="41"/>
                </a:lnTo>
                <a:lnTo>
                  <a:pt x="129" y="45"/>
                </a:lnTo>
                <a:lnTo>
                  <a:pt x="118" y="49"/>
                </a:lnTo>
                <a:lnTo>
                  <a:pt x="117" y="50"/>
                </a:lnTo>
                <a:lnTo>
                  <a:pt x="117" y="53"/>
                </a:lnTo>
                <a:lnTo>
                  <a:pt x="117" y="54"/>
                </a:lnTo>
                <a:lnTo>
                  <a:pt x="135" y="76"/>
                </a:lnTo>
                <a:lnTo>
                  <a:pt x="136" y="77"/>
                </a:lnTo>
                <a:lnTo>
                  <a:pt x="137" y="77"/>
                </a:lnTo>
                <a:lnTo>
                  <a:pt x="138" y="76"/>
                </a:lnTo>
                <a:lnTo>
                  <a:pt x="166" y="48"/>
                </a:lnTo>
                <a:lnTo>
                  <a:pt x="168" y="46"/>
                </a:lnTo>
                <a:lnTo>
                  <a:pt x="168" y="45"/>
                </a:lnTo>
                <a:lnTo>
                  <a:pt x="166" y="44"/>
                </a:lnTo>
                <a:lnTo>
                  <a:pt x="166" y="43"/>
                </a:lnTo>
                <a:lnTo>
                  <a:pt x="155" y="40"/>
                </a:lnTo>
                <a:close/>
                <a:moveTo>
                  <a:pt x="92" y="23"/>
                </a:moveTo>
                <a:lnTo>
                  <a:pt x="71" y="30"/>
                </a:lnTo>
                <a:lnTo>
                  <a:pt x="52" y="43"/>
                </a:lnTo>
                <a:lnTo>
                  <a:pt x="50" y="44"/>
                </a:lnTo>
                <a:lnTo>
                  <a:pt x="50" y="46"/>
                </a:lnTo>
                <a:lnTo>
                  <a:pt x="52" y="48"/>
                </a:lnTo>
                <a:lnTo>
                  <a:pt x="73" y="69"/>
                </a:lnTo>
                <a:lnTo>
                  <a:pt x="75" y="71"/>
                </a:lnTo>
                <a:lnTo>
                  <a:pt x="77" y="71"/>
                </a:lnTo>
                <a:lnTo>
                  <a:pt x="78" y="69"/>
                </a:lnTo>
                <a:lnTo>
                  <a:pt x="104" y="50"/>
                </a:lnTo>
                <a:lnTo>
                  <a:pt x="105" y="48"/>
                </a:lnTo>
                <a:lnTo>
                  <a:pt x="105" y="46"/>
                </a:lnTo>
                <a:lnTo>
                  <a:pt x="96" y="25"/>
                </a:lnTo>
                <a:lnTo>
                  <a:pt x="95" y="23"/>
                </a:lnTo>
                <a:lnTo>
                  <a:pt x="92" y="23"/>
                </a:lnTo>
                <a:close/>
                <a:moveTo>
                  <a:pt x="105" y="22"/>
                </a:moveTo>
                <a:lnTo>
                  <a:pt x="104" y="22"/>
                </a:lnTo>
                <a:lnTo>
                  <a:pt x="103" y="23"/>
                </a:lnTo>
                <a:lnTo>
                  <a:pt x="103" y="25"/>
                </a:lnTo>
                <a:lnTo>
                  <a:pt x="106" y="34"/>
                </a:lnTo>
                <a:lnTo>
                  <a:pt x="110" y="43"/>
                </a:lnTo>
                <a:lnTo>
                  <a:pt x="112" y="44"/>
                </a:lnTo>
                <a:lnTo>
                  <a:pt x="113" y="44"/>
                </a:lnTo>
                <a:lnTo>
                  <a:pt x="114" y="44"/>
                </a:lnTo>
                <a:lnTo>
                  <a:pt x="132" y="36"/>
                </a:lnTo>
                <a:lnTo>
                  <a:pt x="150" y="34"/>
                </a:lnTo>
                <a:lnTo>
                  <a:pt x="151" y="34"/>
                </a:lnTo>
                <a:lnTo>
                  <a:pt x="151" y="32"/>
                </a:lnTo>
                <a:lnTo>
                  <a:pt x="151" y="32"/>
                </a:lnTo>
                <a:lnTo>
                  <a:pt x="129" y="23"/>
                </a:lnTo>
                <a:lnTo>
                  <a:pt x="105" y="22"/>
                </a:lnTo>
                <a:close/>
                <a:moveTo>
                  <a:pt x="198" y="0"/>
                </a:moveTo>
                <a:lnTo>
                  <a:pt x="207" y="0"/>
                </a:lnTo>
                <a:lnTo>
                  <a:pt x="214" y="6"/>
                </a:lnTo>
                <a:lnTo>
                  <a:pt x="219" y="12"/>
                </a:lnTo>
                <a:lnTo>
                  <a:pt x="219" y="21"/>
                </a:lnTo>
                <a:lnTo>
                  <a:pt x="214" y="27"/>
                </a:lnTo>
                <a:lnTo>
                  <a:pt x="210" y="31"/>
                </a:lnTo>
                <a:lnTo>
                  <a:pt x="206" y="32"/>
                </a:lnTo>
                <a:lnTo>
                  <a:pt x="201" y="32"/>
                </a:lnTo>
                <a:lnTo>
                  <a:pt x="196" y="31"/>
                </a:lnTo>
                <a:lnTo>
                  <a:pt x="195" y="30"/>
                </a:lnTo>
                <a:lnTo>
                  <a:pt x="193" y="31"/>
                </a:lnTo>
                <a:lnTo>
                  <a:pt x="191" y="34"/>
                </a:lnTo>
                <a:lnTo>
                  <a:pt x="189" y="35"/>
                </a:lnTo>
                <a:lnTo>
                  <a:pt x="191" y="37"/>
                </a:lnTo>
                <a:lnTo>
                  <a:pt x="205" y="57"/>
                </a:lnTo>
                <a:lnTo>
                  <a:pt x="214" y="78"/>
                </a:lnTo>
                <a:lnTo>
                  <a:pt x="219" y="101"/>
                </a:lnTo>
                <a:lnTo>
                  <a:pt x="218" y="124"/>
                </a:lnTo>
                <a:lnTo>
                  <a:pt x="212" y="147"/>
                </a:lnTo>
                <a:lnTo>
                  <a:pt x="202" y="168"/>
                </a:lnTo>
                <a:lnTo>
                  <a:pt x="187" y="187"/>
                </a:lnTo>
                <a:lnTo>
                  <a:pt x="165" y="203"/>
                </a:lnTo>
                <a:lnTo>
                  <a:pt x="142" y="214"/>
                </a:lnTo>
                <a:lnTo>
                  <a:pt x="118" y="219"/>
                </a:lnTo>
                <a:lnTo>
                  <a:pt x="115" y="220"/>
                </a:lnTo>
                <a:lnTo>
                  <a:pt x="115" y="221"/>
                </a:lnTo>
                <a:lnTo>
                  <a:pt x="115" y="225"/>
                </a:lnTo>
                <a:lnTo>
                  <a:pt x="115" y="228"/>
                </a:lnTo>
                <a:lnTo>
                  <a:pt x="117" y="228"/>
                </a:lnTo>
                <a:lnTo>
                  <a:pt x="123" y="234"/>
                </a:lnTo>
                <a:lnTo>
                  <a:pt x="126" y="243"/>
                </a:lnTo>
                <a:lnTo>
                  <a:pt x="123" y="251"/>
                </a:lnTo>
                <a:lnTo>
                  <a:pt x="117" y="257"/>
                </a:lnTo>
                <a:lnTo>
                  <a:pt x="115" y="257"/>
                </a:lnTo>
                <a:lnTo>
                  <a:pt x="115" y="260"/>
                </a:lnTo>
                <a:lnTo>
                  <a:pt x="115" y="264"/>
                </a:lnTo>
                <a:lnTo>
                  <a:pt x="115" y="265"/>
                </a:lnTo>
                <a:lnTo>
                  <a:pt x="118" y="266"/>
                </a:lnTo>
                <a:lnTo>
                  <a:pt x="141" y="269"/>
                </a:lnTo>
                <a:lnTo>
                  <a:pt x="164" y="275"/>
                </a:lnTo>
                <a:lnTo>
                  <a:pt x="184" y="285"/>
                </a:lnTo>
                <a:lnTo>
                  <a:pt x="186" y="287"/>
                </a:lnTo>
                <a:lnTo>
                  <a:pt x="186" y="288"/>
                </a:lnTo>
                <a:lnTo>
                  <a:pt x="184" y="290"/>
                </a:lnTo>
                <a:lnTo>
                  <a:pt x="183" y="290"/>
                </a:lnTo>
                <a:lnTo>
                  <a:pt x="35" y="290"/>
                </a:lnTo>
                <a:lnTo>
                  <a:pt x="34" y="290"/>
                </a:lnTo>
                <a:lnTo>
                  <a:pt x="32" y="288"/>
                </a:lnTo>
                <a:lnTo>
                  <a:pt x="32" y="287"/>
                </a:lnTo>
                <a:lnTo>
                  <a:pt x="34" y="285"/>
                </a:lnTo>
                <a:lnTo>
                  <a:pt x="55" y="275"/>
                </a:lnTo>
                <a:lnTo>
                  <a:pt x="77" y="269"/>
                </a:lnTo>
                <a:lnTo>
                  <a:pt x="100" y="266"/>
                </a:lnTo>
                <a:lnTo>
                  <a:pt x="103" y="265"/>
                </a:lnTo>
                <a:lnTo>
                  <a:pt x="104" y="264"/>
                </a:lnTo>
                <a:lnTo>
                  <a:pt x="104" y="260"/>
                </a:lnTo>
                <a:lnTo>
                  <a:pt x="103" y="257"/>
                </a:lnTo>
                <a:lnTo>
                  <a:pt x="101" y="257"/>
                </a:lnTo>
                <a:lnTo>
                  <a:pt x="95" y="251"/>
                </a:lnTo>
                <a:lnTo>
                  <a:pt x="94" y="243"/>
                </a:lnTo>
                <a:lnTo>
                  <a:pt x="95" y="234"/>
                </a:lnTo>
                <a:lnTo>
                  <a:pt x="101" y="228"/>
                </a:lnTo>
                <a:lnTo>
                  <a:pt x="103" y="228"/>
                </a:lnTo>
                <a:lnTo>
                  <a:pt x="104" y="225"/>
                </a:lnTo>
                <a:lnTo>
                  <a:pt x="104" y="221"/>
                </a:lnTo>
                <a:lnTo>
                  <a:pt x="103" y="220"/>
                </a:lnTo>
                <a:lnTo>
                  <a:pt x="101" y="219"/>
                </a:lnTo>
                <a:lnTo>
                  <a:pt x="78" y="215"/>
                </a:lnTo>
                <a:lnTo>
                  <a:pt x="57" y="206"/>
                </a:lnTo>
                <a:lnTo>
                  <a:pt x="36" y="192"/>
                </a:lnTo>
                <a:lnTo>
                  <a:pt x="35" y="191"/>
                </a:lnTo>
                <a:lnTo>
                  <a:pt x="32" y="192"/>
                </a:lnTo>
                <a:lnTo>
                  <a:pt x="30" y="193"/>
                </a:lnTo>
                <a:lnTo>
                  <a:pt x="30" y="196"/>
                </a:lnTo>
                <a:lnTo>
                  <a:pt x="30" y="197"/>
                </a:lnTo>
                <a:lnTo>
                  <a:pt x="31" y="202"/>
                </a:lnTo>
                <a:lnTo>
                  <a:pt x="31" y="206"/>
                </a:lnTo>
                <a:lnTo>
                  <a:pt x="30" y="211"/>
                </a:lnTo>
                <a:lnTo>
                  <a:pt x="27" y="215"/>
                </a:lnTo>
                <a:lnTo>
                  <a:pt x="20" y="219"/>
                </a:lnTo>
                <a:lnTo>
                  <a:pt x="12" y="219"/>
                </a:lnTo>
                <a:lnTo>
                  <a:pt x="4" y="215"/>
                </a:lnTo>
                <a:lnTo>
                  <a:pt x="0" y="207"/>
                </a:lnTo>
                <a:lnTo>
                  <a:pt x="0" y="200"/>
                </a:lnTo>
                <a:lnTo>
                  <a:pt x="4" y="192"/>
                </a:lnTo>
                <a:lnTo>
                  <a:pt x="8" y="189"/>
                </a:lnTo>
                <a:lnTo>
                  <a:pt x="13" y="188"/>
                </a:lnTo>
                <a:lnTo>
                  <a:pt x="17" y="188"/>
                </a:lnTo>
                <a:lnTo>
                  <a:pt x="22" y="189"/>
                </a:lnTo>
                <a:lnTo>
                  <a:pt x="23" y="189"/>
                </a:lnTo>
                <a:lnTo>
                  <a:pt x="26" y="189"/>
                </a:lnTo>
                <a:lnTo>
                  <a:pt x="37" y="177"/>
                </a:lnTo>
                <a:lnTo>
                  <a:pt x="39" y="175"/>
                </a:lnTo>
                <a:lnTo>
                  <a:pt x="37" y="173"/>
                </a:lnTo>
                <a:lnTo>
                  <a:pt x="25" y="152"/>
                </a:lnTo>
                <a:lnTo>
                  <a:pt x="16" y="131"/>
                </a:lnTo>
                <a:lnTo>
                  <a:pt x="14" y="108"/>
                </a:lnTo>
                <a:lnTo>
                  <a:pt x="18" y="83"/>
                </a:lnTo>
                <a:lnTo>
                  <a:pt x="27" y="62"/>
                </a:lnTo>
                <a:lnTo>
                  <a:pt x="43" y="43"/>
                </a:lnTo>
                <a:lnTo>
                  <a:pt x="62" y="27"/>
                </a:lnTo>
                <a:lnTo>
                  <a:pt x="85" y="18"/>
                </a:lnTo>
                <a:lnTo>
                  <a:pt x="108" y="14"/>
                </a:lnTo>
                <a:lnTo>
                  <a:pt x="131" y="17"/>
                </a:lnTo>
                <a:lnTo>
                  <a:pt x="152" y="25"/>
                </a:lnTo>
                <a:lnTo>
                  <a:pt x="172" y="39"/>
                </a:lnTo>
                <a:lnTo>
                  <a:pt x="174" y="39"/>
                </a:lnTo>
                <a:lnTo>
                  <a:pt x="177" y="39"/>
                </a:lnTo>
                <a:lnTo>
                  <a:pt x="188" y="26"/>
                </a:lnTo>
                <a:lnTo>
                  <a:pt x="189" y="25"/>
                </a:lnTo>
                <a:lnTo>
                  <a:pt x="188" y="23"/>
                </a:lnTo>
                <a:lnTo>
                  <a:pt x="187" y="18"/>
                </a:lnTo>
                <a:lnTo>
                  <a:pt x="187" y="13"/>
                </a:lnTo>
                <a:lnTo>
                  <a:pt x="188" y="9"/>
                </a:lnTo>
                <a:lnTo>
                  <a:pt x="192" y="6"/>
                </a:lnTo>
                <a:lnTo>
                  <a:pt x="198" y="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769918" y="260400"/>
            <a:ext cx="3321436" cy="529569"/>
          </a:xfrm>
          <a:prstGeom prst="rect">
            <a:avLst/>
          </a:prstGeom>
          <a:ln w="12700" cmpd="sng">
            <a:solidFill>
              <a:schemeClr val="bg1"/>
            </a:solidFill>
          </a:ln>
        </p:spPr>
        <p:txBody>
          <a:bodyPr vert="horz" anchor="ctr"/>
          <a:lstStyle>
            <a:lvl1pPr marL="0" indent="0" algn="l">
              <a:buNone/>
              <a:defRPr sz="2400" b="1">
                <a:solidFill>
                  <a:schemeClr val="bg1"/>
                </a:solidFill>
              </a:defRPr>
            </a:lvl1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grpSp>
        <p:nvGrpSpPr>
          <p:cNvPr id="8" name="组 7"/>
          <p:cNvGrpSpPr/>
          <p:nvPr userDrawn="1"/>
        </p:nvGrpSpPr>
        <p:grpSpPr>
          <a:xfrm rot="20632315">
            <a:off x="254584" y="176677"/>
            <a:ext cx="599401" cy="1054299"/>
            <a:chOff x="3087349" y="2393332"/>
            <a:chExt cx="759141" cy="1335268"/>
          </a:xfrm>
        </p:grpSpPr>
        <p:sp>
          <p:nvSpPr>
            <p:cNvPr id="9" name="椭圆 8"/>
            <p:cNvSpPr/>
            <p:nvPr/>
          </p:nvSpPr>
          <p:spPr>
            <a:xfrm>
              <a:off x="3626494" y="2759746"/>
              <a:ext cx="219996" cy="219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328363" y="2393332"/>
              <a:ext cx="323047" cy="32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543238" y="3564449"/>
              <a:ext cx="164151" cy="1641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3" name="组 12"/>
          <p:cNvGrpSpPr/>
          <p:nvPr userDrawn="1"/>
        </p:nvGrpSpPr>
        <p:grpSpPr>
          <a:xfrm rot="13604478">
            <a:off x="3791653" y="312764"/>
            <a:ext cx="599401" cy="1054299"/>
            <a:chOff x="3087349" y="2393332"/>
            <a:chExt cx="759141" cy="1335268"/>
          </a:xfrm>
        </p:grpSpPr>
        <p:sp>
          <p:nvSpPr>
            <p:cNvPr id="14" name="椭圆 13"/>
            <p:cNvSpPr/>
            <p:nvPr/>
          </p:nvSpPr>
          <p:spPr>
            <a:xfrm>
              <a:off x="3626494" y="2759746"/>
              <a:ext cx="219996" cy="219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3328363" y="2393332"/>
              <a:ext cx="323047" cy="32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3543238" y="3564449"/>
              <a:ext cx="164151" cy="1641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标题幻灯片">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jpeg"/><Relationship Id="rId7" Type="http://schemas.openxmlformats.org/officeDocument/2006/relationships/image" Target="../media/image20.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hart" Target="../charts/chart4.xml"/><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7" name="矩形 116"/>
          <p:cNvSpPr/>
          <p:nvPr/>
        </p:nvSpPr>
        <p:spPr>
          <a:xfrm>
            <a:off x="2008032" y="1233849"/>
            <a:ext cx="7954884" cy="43295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9" name="组 118"/>
          <p:cNvGrpSpPr/>
          <p:nvPr/>
        </p:nvGrpSpPr>
        <p:grpSpPr>
          <a:xfrm>
            <a:off x="8195408" y="-176823"/>
            <a:ext cx="5052705" cy="4401159"/>
            <a:chOff x="8211887" y="-221648"/>
            <a:chExt cx="5036226" cy="4386805"/>
          </a:xfrm>
        </p:grpSpPr>
        <p:sp>
          <p:nvSpPr>
            <p:cNvPr id="2" name="椭圆 1"/>
            <p:cNvSpPr/>
            <p:nvPr/>
          </p:nvSpPr>
          <p:spPr>
            <a:xfrm>
              <a:off x="10489704" y="-221648"/>
              <a:ext cx="662879" cy="6628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p:nvSpPr>
          <p:spPr>
            <a:xfrm>
              <a:off x="9651968" y="2802434"/>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p:nvSpPr>
          <p:spPr>
            <a:xfrm>
              <a:off x="10639523" y="2032304"/>
              <a:ext cx="363244" cy="3632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9102910" y="1300795"/>
              <a:ext cx="448619" cy="44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11508358" y="295596"/>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1994214" y="1135914"/>
              <a:ext cx="778383" cy="7783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0583784" y="1156965"/>
              <a:ext cx="259511" cy="2595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11397020" y="2470997"/>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9937372" y="1963317"/>
              <a:ext cx="242292" cy="2422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10885843" y="3143928"/>
              <a:ext cx="448621" cy="448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8963628" y="526943"/>
              <a:ext cx="416095" cy="416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8211887" y="-76771"/>
              <a:ext cx="450304" cy="4503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2" idx="5"/>
              <a:endCxn id="7" idx="1"/>
            </p:cNvCxnSpPr>
            <p:nvPr/>
          </p:nvCxnSpPr>
          <p:spPr>
            <a:xfrm>
              <a:off x="11055507" y="344156"/>
              <a:ext cx="1052698" cy="90574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a:stCxn id="4" idx="7"/>
              <a:endCxn id="7" idx="3"/>
            </p:cNvCxnSpPr>
            <p:nvPr/>
          </p:nvCxnSpPr>
          <p:spPr>
            <a:xfrm flipV="1">
              <a:off x="10949570" y="1800306"/>
              <a:ext cx="1158635" cy="28519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直线连接符 21"/>
            <p:cNvCxnSpPr>
              <a:stCxn id="9" idx="7"/>
              <a:endCxn id="7" idx="4"/>
            </p:cNvCxnSpPr>
            <p:nvPr/>
          </p:nvCxnSpPr>
          <p:spPr>
            <a:xfrm flipV="1">
              <a:off x="11962824" y="1914297"/>
              <a:ext cx="420583" cy="6537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直线连接符 28"/>
            <p:cNvCxnSpPr>
              <a:stCxn id="3" idx="7"/>
              <a:endCxn id="4" idx="3"/>
            </p:cNvCxnSpPr>
            <p:nvPr/>
          </p:nvCxnSpPr>
          <p:spPr>
            <a:xfrm flipV="1">
              <a:off x="10217772" y="2342352"/>
              <a:ext cx="474948" cy="55715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5" idx="7"/>
              <a:endCxn id="2" idx="3"/>
            </p:cNvCxnSpPr>
            <p:nvPr/>
          </p:nvCxnSpPr>
          <p:spPr>
            <a:xfrm flipV="1">
              <a:off x="9485831" y="344156"/>
              <a:ext cx="1100949" cy="102233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8" idx="0"/>
              <a:endCxn id="2" idx="4"/>
            </p:cNvCxnSpPr>
            <p:nvPr/>
          </p:nvCxnSpPr>
          <p:spPr>
            <a:xfrm flipV="1">
              <a:off x="10713540" y="441231"/>
              <a:ext cx="107605" cy="71573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直线连接符 50"/>
            <p:cNvCxnSpPr>
              <a:stCxn id="7" idx="2"/>
              <a:endCxn id="8" idx="6"/>
            </p:cNvCxnSpPr>
            <p:nvPr/>
          </p:nvCxnSpPr>
          <p:spPr>
            <a:xfrm flipH="1" flipV="1">
              <a:off x="10843295" y="1286721"/>
              <a:ext cx="1150919" cy="23838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a:stCxn id="8" idx="4"/>
              <a:endCxn id="4" idx="0"/>
            </p:cNvCxnSpPr>
            <p:nvPr/>
          </p:nvCxnSpPr>
          <p:spPr>
            <a:xfrm>
              <a:off x="10713540" y="1416476"/>
              <a:ext cx="107606" cy="6158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4" idx="5"/>
              <a:endCxn id="9" idx="1"/>
            </p:cNvCxnSpPr>
            <p:nvPr/>
          </p:nvCxnSpPr>
          <p:spPr>
            <a:xfrm>
              <a:off x="10949570" y="2342352"/>
              <a:ext cx="544525" cy="2257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直线连接符 60"/>
            <p:cNvCxnSpPr>
              <a:stCxn id="5" idx="7"/>
              <a:endCxn id="8" idx="2"/>
            </p:cNvCxnSpPr>
            <p:nvPr/>
          </p:nvCxnSpPr>
          <p:spPr>
            <a:xfrm flipV="1">
              <a:off x="9485831" y="1286721"/>
              <a:ext cx="1097953" cy="7977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a:stCxn id="5" idx="4"/>
              <a:endCxn id="3" idx="1"/>
            </p:cNvCxnSpPr>
            <p:nvPr/>
          </p:nvCxnSpPr>
          <p:spPr>
            <a:xfrm>
              <a:off x="9327220" y="1749415"/>
              <a:ext cx="421824" cy="115009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10064447" y="3739900"/>
              <a:ext cx="425257" cy="4252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1" name="直线连接符 70"/>
            <p:cNvCxnSpPr>
              <a:stCxn id="5" idx="5"/>
              <a:endCxn id="10" idx="1"/>
            </p:cNvCxnSpPr>
            <p:nvPr/>
          </p:nvCxnSpPr>
          <p:spPr>
            <a:xfrm>
              <a:off x="9485831" y="1683716"/>
              <a:ext cx="487025" cy="3150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直线连接符 75"/>
            <p:cNvCxnSpPr>
              <a:stCxn id="10" idx="7"/>
              <a:endCxn id="8" idx="3"/>
            </p:cNvCxnSpPr>
            <p:nvPr/>
          </p:nvCxnSpPr>
          <p:spPr>
            <a:xfrm flipV="1">
              <a:off x="10144182" y="1378472"/>
              <a:ext cx="477606" cy="6203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直线连接符 78"/>
            <p:cNvCxnSpPr>
              <a:stCxn id="10" idx="6"/>
              <a:endCxn id="4" idx="2"/>
            </p:cNvCxnSpPr>
            <p:nvPr/>
          </p:nvCxnSpPr>
          <p:spPr>
            <a:xfrm>
              <a:off x="10179665" y="2084463"/>
              <a:ext cx="459858" cy="1294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直线连接符 84"/>
            <p:cNvCxnSpPr>
              <a:stCxn id="3" idx="0"/>
              <a:endCxn id="10" idx="4"/>
            </p:cNvCxnSpPr>
            <p:nvPr/>
          </p:nvCxnSpPr>
          <p:spPr>
            <a:xfrm flipV="1">
              <a:off x="9983409" y="2205609"/>
              <a:ext cx="75110" cy="5968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直线连接符 91"/>
            <p:cNvCxnSpPr>
              <a:stCxn id="3" idx="6"/>
              <a:endCxn id="9" idx="2"/>
            </p:cNvCxnSpPr>
            <p:nvPr/>
          </p:nvCxnSpPr>
          <p:spPr>
            <a:xfrm flipV="1">
              <a:off x="10314847" y="2802437"/>
              <a:ext cx="1082173" cy="3314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8858139" y="2342352"/>
              <a:ext cx="399576" cy="399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p:cNvSpPr/>
            <p:nvPr/>
          </p:nvSpPr>
          <p:spPr>
            <a:xfrm>
              <a:off x="12963106" y="1871826"/>
              <a:ext cx="285007" cy="2850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1" name="文本框 130"/>
          <p:cNvSpPr txBox="1"/>
          <p:nvPr/>
        </p:nvSpPr>
        <p:spPr>
          <a:xfrm>
            <a:off x="2008032" y="3253041"/>
            <a:ext cx="7924087" cy="461665"/>
          </a:xfrm>
          <a:prstGeom prst="rect">
            <a:avLst/>
          </a:prstGeom>
          <a:noFill/>
          <a:ln>
            <a:noFill/>
          </a:ln>
        </p:spPr>
        <p:txBody>
          <a:bodyPr wrap="square" rtlCol="0">
            <a:spAutoFit/>
          </a:bodyPr>
          <a:lstStyle/>
          <a:p>
            <a:pPr algn="ctr"/>
            <a:r>
              <a:rPr kumimoji="1" lang="zh-CN" altLang="en-US" sz="2400" spc="300" dirty="0">
                <a:solidFill>
                  <a:schemeClr val="bg1"/>
                </a:solidFill>
                <a:latin typeface="微软雅黑" panose="020B0503020204020204" charset="-122"/>
                <a:ea typeface="微软雅黑" panose="020B0503020204020204" charset="-122"/>
                <a:cs typeface="微软雅黑" panose="020B0503020204020204" charset="-122"/>
              </a:rPr>
              <a:t>个人述职报告</a:t>
            </a:r>
          </a:p>
        </p:txBody>
      </p:sp>
      <p:grpSp>
        <p:nvGrpSpPr>
          <p:cNvPr id="14" name="组 13"/>
          <p:cNvGrpSpPr/>
          <p:nvPr/>
        </p:nvGrpSpPr>
        <p:grpSpPr>
          <a:xfrm>
            <a:off x="-1736484" y="3936722"/>
            <a:ext cx="4626119" cy="3945717"/>
            <a:chOff x="-1897854" y="3860312"/>
            <a:chExt cx="5094099" cy="4344867"/>
          </a:xfrm>
        </p:grpSpPr>
        <p:sp>
          <p:nvSpPr>
            <p:cNvPr id="75" name="椭圆 74"/>
            <p:cNvSpPr/>
            <p:nvPr/>
          </p:nvSpPr>
          <p:spPr>
            <a:xfrm>
              <a:off x="437836" y="4127662"/>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椭圆 76"/>
            <p:cNvSpPr/>
            <p:nvPr/>
          </p:nvSpPr>
          <p:spPr>
            <a:xfrm>
              <a:off x="-399900" y="6842456"/>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椭圆 77"/>
            <p:cNvSpPr/>
            <p:nvPr/>
          </p:nvSpPr>
          <p:spPr>
            <a:xfrm>
              <a:off x="587655" y="6072326"/>
              <a:ext cx="363244" cy="3632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椭圆 79"/>
            <p:cNvSpPr/>
            <p:nvPr/>
          </p:nvSpPr>
          <p:spPr>
            <a:xfrm>
              <a:off x="-948958" y="5340817"/>
              <a:ext cx="448619" cy="44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p:cNvSpPr/>
            <p:nvPr/>
          </p:nvSpPr>
          <p:spPr>
            <a:xfrm>
              <a:off x="2331537" y="6169300"/>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p:nvPr/>
          </p:nvSpPr>
          <p:spPr>
            <a:xfrm>
              <a:off x="1670042" y="5033615"/>
              <a:ext cx="627576" cy="627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317987" y="4983061"/>
              <a:ext cx="687370" cy="6873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1345152" y="6511019"/>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a:off x="-114496" y="6003339"/>
              <a:ext cx="242292" cy="2422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p:cNvSpPr/>
            <p:nvPr/>
          </p:nvSpPr>
          <p:spPr>
            <a:xfrm>
              <a:off x="833975" y="7183950"/>
              <a:ext cx="448621" cy="448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1088240" y="4566965"/>
              <a:ext cx="416095" cy="416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a:off x="-1897854" y="4034310"/>
              <a:ext cx="450304" cy="4503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0" name="直线连接符 89"/>
            <p:cNvCxnSpPr>
              <a:stCxn id="75" idx="5"/>
              <a:endCxn id="82" idx="1"/>
            </p:cNvCxnSpPr>
            <p:nvPr/>
          </p:nvCxnSpPr>
          <p:spPr>
            <a:xfrm>
              <a:off x="739645" y="4429471"/>
              <a:ext cx="1022303" cy="6960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a:stCxn id="78" idx="7"/>
              <a:endCxn id="82" idx="3"/>
            </p:cNvCxnSpPr>
            <p:nvPr/>
          </p:nvCxnSpPr>
          <p:spPr>
            <a:xfrm flipV="1">
              <a:off x="897703" y="5569285"/>
              <a:ext cx="864245" cy="5562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3" name="直线连接符 92"/>
            <p:cNvCxnSpPr>
              <a:stCxn id="84" idx="7"/>
              <a:endCxn id="82" idx="4"/>
            </p:cNvCxnSpPr>
            <p:nvPr/>
          </p:nvCxnSpPr>
          <p:spPr>
            <a:xfrm flipV="1">
              <a:off x="1910955" y="5661191"/>
              <a:ext cx="72875" cy="94690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a:stCxn id="77" idx="7"/>
              <a:endCxn id="78" idx="3"/>
            </p:cNvCxnSpPr>
            <p:nvPr/>
          </p:nvCxnSpPr>
          <p:spPr>
            <a:xfrm flipV="1">
              <a:off x="165904" y="6382374"/>
              <a:ext cx="474948" cy="55715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5" name="直线连接符 94"/>
            <p:cNvCxnSpPr>
              <a:stCxn id="80" idx="7"/>
              <a:endCxn id="75" idx="3"/>
            </p:cNvCxnSpPr>
            <p:nvPr/>
          </p:nvCxnSpPr>
          <p:spPr>
            <a:xfrm flipV="1">
              <a:off x="-566038" y="4429471"/>
              <a:ext cx="1055656" cy="9770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直线连接符 98"/>
            <p:cNvCxnSpPr>
              <a:stCxn id="83" idx="0"/>
              <a:endCxn id="75" idx="4"/>
            </p:cNvCxnSpPr>
            <p:nvPr/>
          </p:nvCxnSpPr>
          <p:spPr>
            <a:xfrm flipH="1" flipV="1">
              <a:off x="614632" y="4481253"/>
              <a:ext cx="47040" cy="5018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0" name="直线连接符 99"/>
            <p:cNvCxnSpPr>
              <a:stCxn id="82" idx="2"/>
              <a:endCxn id="83" idx="6"/>
            </p:cNvCxnSpPr>
            <p:nvPr/>
          </p:nvCxnSpPr>
          <p:spPr>
            <a:xfrm flipH="1" flipV="1">
              <a:off x="1005357" y="5326743"/>
              <a:ext cx="664685" cy="2066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1" name="直线连接符 100"/>
            <p:cNvCxnSpPr>
              <a:stCxn id="83" idx="4"/>
              <a:endCxn id="78" idx="0"/>
            </p:cNvCxnSpPr>
            <p:nvPr/>
          </p:nvCxnSpPr>
          <p:spPr>
            <a:xfrm>
              <a:off x="661672" y="5670425"/>
              <a:ext cx="107605" cy="40190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直线连接符 101"/>
            <p:cNvCxnSpPr>
              <a:stCxn id="78" idx="5"/>
              <a:endCxn id="84" idx="1"/>
            </p:cNvCxnSpPr>
            <p:nvPr/>
          </p:nvCxnSpPr>
          <p:spPr>
            <a:xfrm>
              <a:off x="897702" y="6382374"/>
              <a:ext cx="544525" cy="2257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直线连接符 102"/>
            <p:cNvCxnSpPr>
              <a:stCxn id="80" idx="7"/>
              <a:endCxn id="83" idx="2"/>
            </p:cNvCxnSpPr>
            <p:nvPr/>
          </p:nvCxnSpPr>
          <p:spPr>
            <a:xfrm flipV="1">
              <a:off x="-566038" y="5326743"/>
              <a:ext cx="884025" cy="7977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4" name="直线连接符 103"/>
            <p:cNvCxnSpPr>
              <a:stCxn id="80" idx="4"/>
              <a:endCxn id="77" idx="1"/>
            </p:cNvCxnSpPr>
            <p:nvPr/>
          </p:nvCxnSpPr>
          <p:spPr>
            <a:xfrm>
              <a:off x="-724648" y="5789437"/>
              <a:ext cx="421824" cy="115009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12579" y="7779922"/>
              <a:ext cx="425257" cy="4252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6" name="直线连接符 105"/>
            <p:cNvCxnSpPr>
              <a:stCxn id="80" idx="5"/>
              <a:endCxn id="86" idx="1"/>
            </p:cNvCxnSpPr>
            <p:nvPr/>
          </p:nvCxnSpPr>
          <p:spPr>
            <a:xfrm>
              <a:off x="-566037" y="5723738"/>
              <a:ext cx="487025" cy="3150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7" name="直线连接符 106"/>
            <p:cNvCxnSpPr>
              <a:stCxn id="86" idx="7"/>
              <a:endCxn id="83" idx="3"/>
            </p:cNvCxnSpPr>
            <p:nvPr/>
          </p:nvCxnSpPr>
          <p:spPr>
            <a:xfrm flipV="1">
              <a:off x="92313" y="5569763"/>
              <a:ext cx="326337" cy="46905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8" name="直线连接符 107"/>
            <p:cNvCxnSpPr>
              <a:stCxn id="86" idx="6"/>
              <a:endCxn id="78" idx="2"/>
            </p:cNvCxnSpPr>
            <p:nvPr/>
          </p:nvCxnSpPr>
          <p:spPr>
            <a:xfrm>
              <a:off x="127797" y="6124485"/>
              <a:ext cx="459858" cy="1294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9" name="直线连接符 108"/>
            <p:cNvCxnSpPr>
              <a:stCxn id="77" idx="0"/>
              <a:endCxn id="86" idx="4"/>
            </p:cNvCxnSpPr>
            <p:nvPr/>
          </p:nvCxnSpPr>
          <p:spPr>
            <a:xfrm flipV="1">
              <a:off x="-68459" y="6245631"/>
              <a:ext cx="75110" cy="5968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77" idx="6"/>
              <a:endCxn id="84" idx="2"/>
            </p:cNvCxnSpPr>
            <p:nvPr/>
          </p:nvCxnSpPr>
          <p:spPr>
            <a:xfrm flipV="1">
              <a:off x="262979" y="6842459"/>
              <a:ext cx="1082173" cy="3314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1" name="椭圆 110"/>
            <p:cNvSpPr/>
            <p:nvPr/>
          </p:nvSpPr>
          <p:spPr>
            <a:xfrm>
              <a:off x="-1193729" y="6382374"/>
              <a:ext cx="399576" cy="399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椭圆 111"/>
            <p:cNvSpPr/>
            <p:nvPr/>
          </p:nvSpPr>
          <p:spPr>
            <a:xfrm>
              <a:off x="2911238" y="5911848"/>
              <a:ext cx="285007" cy="2850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椭圆 112"/>
            <p:cNvSpPr/>
            <p:nvPr/>
          </p:nvSpPr>
          <p:spPr>
            <a:xfrm>
              <a:off x="1069206" y="4219514"/>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椭圆 113"/>
            <p:cNvSpPr/>
            <p:nvPr/>
          </p:nvSpPr>
          <p:spPr>
            <a:xfrm>
              <a:off x="112126" y="3860312"/>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椭圆 114"/>
            <p:cNvSpPr/>
            <p:nvPr/>
          </p:nvSpPr>
          <p:spPr>
            <a:xfrm>
              <a:off x="1111420" y="5055122"/>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 14"/>
          <p:cNvGrpSpPr/>
          <p:nvPr/>
        </p:nvGrpSpPr>
        <p:grpSpPr>
          <a:xfrm>
            <a:off x="1577637" y="954190"/>
            <a:ext cx="1024513" cy="1398348"/>
            <a:chOff x="3087349" y="2414413"/>
            <a:chExt cx="1024513" cy="1398348"/>
          </a:xfrm>
        </p:grpSpPr>
        <p:sp>
          <p:nvSpPr>
            <p:cNvPr id="120" name="椭圆 119"/>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7245725" y="4901000"/>
            <a:ext cx="1587497" cy="1201908"/>
            <a:chOff x="7306290" y="4556172"/>
            <a:chExt cx="1587497" cy="1201908"/>
          </a:xfrm>
        </p:grpSpPr>
        <p:sp>
          <p:nvSpPr>
            <p:cNvPr id="126" name="椭圆 125"/>
            <p:cNvSpPr/>
            <p:nvPr/>
          </p:nvSpPr>
          <p:spPr>
            <a:xfrm>
              <a:off x="7306290" y="5384416"/>
              <a:ext cx="373664" cy="373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椭圆 126"/>
            <p:cNvSpPr/>
            <p:nvPr/>
          </p:nvSpPr>
          <p:spPr>
            <a:xfrm>
              <a:off x="8478566" y="4826138"/>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椭圆 127"/>
            <p:cNvSpPr/>
            <p:nvPr/>
          </p:nvSpPr>
          <p:spPr>
            <a:xfrm>
              <a:off x="8742934" y="5142940"/>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椭圆 128"/>
            <p:cNvSpPr/>
            <p:nvPr/>
          </p:nvSpPr>
          <p:spPr>
            <a:xfrm>
              <a:off x="7705441" y="4556172"/>
              <a:ext cx="351970" cy="3519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6" name="文本框 115"/>
          <p:cNvSpPr txBox="1"/>
          <p:nvPr/>
        </p:nvSpPr>
        <p:spPr>
          <a:xfrm>
            <a:off x="2630805" y="1955800"/>
            <a:ext cx="6457950" cy="1106805"/>
          </a:xfrm>
          <a:prstGeom prst="rect">
            <a:avLst/>
          </a:prstGeom>
          <a:noFill/>
          <a:ln>
            <a:noFill/>
          </a:ln>
        </p:spPr>
        <p:txBody>
          <a:bodyPr wrap="square" rtlCol="0">
            <a:spAutoFit/>
          </a:bodyPr>
          <a:lstStyle/>
          <a:p>
            <a:pPr algn="ctr"/>
            <a:r>
              <a:rPr kumimoji="1" lang="en-US" altLang="zh-CN"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2020</a:t>
            </a:r>
            <a:endParaRPr kumimoji="1" lang="zh-CN" altLang="en-US"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p:txBody>
      </p:sp>
      <p:sp>
        <p:nvSpPr>
          <p:cNvPr id="98" name="文本框 130"/>
          <p:cNvSpPr txBox="1"/>
          <p:nvPr/>
        </p:nvSpPr>
        <p:spPr>
          <a:xfrm>
            <a:off x="3363686" y="4263840"/>
            <a:ext cx="5166509" cy="400110"/>
          </a:xfrm>
          <a:prstGeom prst="rect">
            <a:avLst/>
          </a:prstGeom>
          <a:noFill/>
          <a:ln>
            <a:noFill/>
          </a:ln>
        </p:spPr>
        <p:txBody>
          <a:bodyPr wrap="square" rtlCol="0">
            <a:spAutoFit/>
          </a:bodyPr>
          <a:lstStyle/>
          <a:p>
            <a:pPr algn="ctr"/>
            <a:r>
              <a:rPr kumimoji="1" lang="zh-CN" altLang="en-US" sz="2000" dirty="0">
                <a:solidFill>
                  <a:schemeClr val="bg1"/>
                </a:solidFill>
                <a:latin typeface="微软雅黑" panose="020B0503020204020204" charset="-122"/>
                <a:ea typeface="微软雅黑" panose="020B0503020204020204" charset="-122"/>
                <a:cs typeface="微软雅黑" panose="020B0503020204020204" charset="-122"/>
              </a:rPr>
              <a:t>客服中心</a:t>
            </a:r>
            <a:r>
              <a:rPr kumimoji="1" lang="en-US" altLang="zh-CN" sz="2000" dirty="0">
                <a:solidFill>
                  <a:schemeClr val="bg1"/>
                </a:solidFill>
                <a:latin typeface="微软雅黑" panose="020B0503020204020204" charset="-122"/>
                <a:ea typeface="微软雅黑" panose="020B0503020204020204" charset="-122"/>
                <a:cs typeface="微软雅黑" panose="020B0503020204020204" charset="-122"/>
              </a:rPr>
              <a:t>-</a:t>
            </a:r>
            <a:r>
              <a:rPr kumimoji="1" lang="zh-CN" altLang="en-US" sz="2000" dirty="0">
                <a:solidFill>
                  <a:schemeClr val="bg1"/>
                </a:solidFill>
                <a:latin typeface="微软雅黑" panose="020B0503020204020204" charset="-122"/>
                <a:ea typeface="微软雅黑" panose="020B0503020204020204" charset="-122"/>
                <a:cs typeface="微软雅黑" panose="020B0503020204020204" charset="-122"/>
              </a:rPr>
              <a:t>房华宇</a:t>
            </a:r>
            <a:endParaRPr kumimoji="1" lang="en-US" altLang="zh-CN" sz="20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zh-CN" altLang="en-US"/>
              <a:t>自我评价</a:t>
            </a:r>
          </a:p>
        </p:txBody>
      </p:sp>
      <p:grpSp>
        <p:nvGrpSpPr>
          <p:cNvPr id="52" name="组合 51"/>
          <p:cNvGrpSpPr/>
          <p:nvPr/>
        </p:nvGrpSpPr>
        <p:grpSpPr>
          <a:xfrm>
            <a:off x="1711561" y="1823474"/>
            <a:ext cx="3647945" cy="4575114"/>
            <a:chOff x="939385" y="1363437"/>
            <a:chExt cx="3859545" cy="4842986"/>
          </a:xfrm>
        </p:grpSpPr>
        <p:sp>
          <p:nvSpPr>
            <p:cNvPr id="53" name="圆角矩形 370"/>
            <p:cNvSpPr/>
            <p:nvPr/>
          </p:nvSpPr>
          <p:spPr>
            <a:xfrm>
              <a:off x="939385" y="1440209"/>
              <a:ext cx="3859545" cy="4766214"/>
            </a:xfrm>
            <a:prstGeom prst="roundRect">
              <a:avLst>
                <a:gd name="adj" fmla="val 4670"/>
              </a:avLst>
            </a:prstGeom>
            <a:gradFill flip="none" rotWithShape="1">
              <a:gsLst>
                <a:gs pos="0">
                  <a:sysClr val="window" lastClr="FFFFFF">
                    <a:lumMod val="50000"/>
                  </a:sysClr>
                </a:gs>
                <a:gs pos="100000">
                  <a:sysClr val="windowText" lastClr="000000">
                    <a:lumMod val="75000"/>
                    <a:lumOff val="25000"/>
                  </a:sysClr>
                </a:gs>
              </a:gsLst>
              <a:lin ang="2700000" scaled="1"/>
              <a:tileRect/>
            </a:gradFill>
            <a:ln w="22225" cap="flat" cmpd="thickThin" algn="ctr">
              <a:gradFill flip="none" rotWithShape="1">
                <a:gsLst>
                  <a:gs pos="0">
                    <a:sysClr val="window" lastClr="FFFFFF">
                      <a:lumMod val="65000"/>
                    </a:sysClr>
                  </a:gs>
                  <a:gs pos="100000">
                    <a:sysClr val="windowText" lastClr="000000">
                      <a:lumMod val="85000"/>
                      <a:lumOff val="15000"/>
                    </a:sysClr>
                  </a:gs>
                </a:gsLst>
                <a:lin ang="2700000" scaled="1"/>
                <a:tileRect/>
              </a:gradFill>
              <a:prstDash val="solid"/>
            </a:ln>
            <a:effectLst>
              <a:outerShdw blurRad="139700" dist="762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54" name="圆角矩形 371"/>
            <p:cNvSpPr/>
            <p:nvPr/>
          </p:nvSpPr>
          <p:spPr>
            <a:xfrm>
              <a:off x="1163835" y="1614485"/>
              <a:ext cx="3410645" cy="4255548"/>
            </a:xfrm>
            <a:prstGeom prst="roundRect">
              <a:avLst>
                <a:gd name="adj" fmla="val 3438"/>
              </a:avLst>
            </a:prstGeom>
            <a:blipFill dpi="0" rotWithShape="1">
              <a:blip r:embed="rId3"/>
              <a:srcRect/>
              <a:tile tx="-19050" ty="0" sx="100000" sy="100000" flip="none" algn="ctr"/>
            </a:blipFill>
            <a:ln w="25400" cap="flat" cmpd="thickThin" algn="ctr">
              <a:noFill/>
              <a:prstDash val="solid"/>
            </a:ln>
            <a:effectLst>
              <a:outerShdw blurRad="177800" dist="88900" dir="2700000" algn="tl" rotWithShape="0">
                <a:prstClr val="black">
                  <a:alpha val="50000"/>
                </a:prstClr>
              </a:outerShdw>
            </a:effectLst>
          </p:spPr>
          <p:txBody>
            <a:bodyPr rtlCol="0" anchor="ctr"/>
            <a:lstStyle/>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1.</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对人对事真诚友善，做事认真负责，态度端正。</a:t>
              </a:r>
            </a:p>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2.</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能坚持，有毅力，只要确定了目标就能为之不懈努力。 </a:t>
              </a:r>
            </a:p>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3.</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团队意识较强，遇事从大局着想，能更好的融入团体，共同进步。</a:t>
              </a:r>
            </a:p>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4.</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从第一个客户的激动的面红耳赤到一次次遇到问题后的学习到现在完全可以自己游刃有余的接待客户，帮助新员工学习。</a:t>
              </a:r>
            </a:p>
          </p:txBody>
        </p:sp>
        <p:grpSp>
          <p:nvGrpSpPr>
            <p:cNvPr id="55" name="组合 54"/>
            <p:cNvGrpSpPr/>
            <p:nvPr/>
          </p:nvGrpSpPr>
          <p:grpSpPr>
            <a:xfrm>
              <a:off x="1246878" y="1698645"/>
              <a:ext cx="3244559" cy="218392"/>
              <a:chOff x="2149634" y="1165384"/>
              <a:chExt cx="3485832" cy="234632"/>
            </a:xfrm>
          </p:grpSpPr>
          <p:grpSp>
            <p:nvGrpSpPr>
              <p:cNvPr id="43" name="组合 42"/>
              <p:cNvGrpSpPr/>
              <p:nvPr/>
            </p:nvGrpSpPr>
            <p:grpSpPr>
              <a:xfrm>
                <a:off x="2149634" y="1165384"/>
                <a:ext cx="234632" cy="234632"/>
                <a:chOff x="2483009" y="1114425"/>
                <a:chExt cx="209550" cy="209550"/>
              </a:xfrm>
            </p:grpSpPr>
            <p:sp>
              <p:nvSpPr>
                <p:cNvPr id="44" name="椭圆 43"/>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45" name="椭圆 44"/>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46" name="组合 45"/>
              <p:cNvGrpSpPr/>
              <p:nvPr/>
            </p:nvGrpSpPr>
            <p:grpSpPr>
              <a:xfrm>
                <a:off x="2510879" y="1165384"/>
                <a:ext cx="234632" cy="234632"/>
                <a:chOff x="2483009" y="1114425"/>
                <a:chExt cx="209550" cy="209550"/>
              </a:xfrm>
            </p:grpSpPr>
            <p:sp>
              <p:nvSpPr>
                <p:cNvPr id="47" name="椭圆 46"/>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48" name="椭圆 47"/>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49" name="组合 48"/>
              <p:cNvGrpSpPr/>
              <p:nvPr/>
            </p:nvGrpSpPr>
            <p:grpSpPr>
              <a:xfrm>
                <a:off x="2872123" y="1165384"/>
                <a:ext cx="234632" cy="234632"/>
                <a:chOff x="2483009" y="1114425"/>
                <a:chExt cx="209550" cy="209550"/>
              </a:xfrm>
            </p:grpSpPr>
            <p:sp>
              <p:nvSpPr>
                <p:cNvPr id="50" name="椭圆 49"/>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51" name="椭圆 50"/>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56" name="组合 55"/>
              <p:cNvGrpSpPr/>
              <p:nvPr/>
            </p:nvGrpSpPr>
            <p:grpSpPr>
              <a:xfrm>
                <a:off x="3233367" y="1165384"/>
                <a:ext cx="234632" cy="234632"/>
                <a:chOff x="2483009" y="1114425"/>
                <a:chExt cx="209550" cy="209550"/>
              </a:xfrm>
            </p:grpSpPr>
            <p:sp>
              <p:nvSpPr>
                <p:cNvPr id="57" name="椭圆 56"/>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58" name="椭圆 57"/>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59" name="组合 58"/>
              <p:cNvGrpSpPr/>
              <p:nvPr/>
            </p:nvGrpSpPr>
            <p:grpSpPr>
              <a:xfrm>
                <a:off x="3594612" y="1165384"/>
                <a:ext cx="234632" cy="234632"/>
                <a:chOff x="2483009" y="1114425"/>
                <a:chExt cx="209550" cy="209550"/>
              </a:xfrm>
            </p:grpSpPr>
            <p:sp>
              <p:nvSpPr>
                <p:cNvPr id="60" name="椭圆 59"/>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61" name="椭圆 60"/>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62" name="组合 61"/>
              <p:cNvGrpSpPr/>
              <p:nvPr/>
            </p:nvGrpSpPr>
            <p:grpSpPr>
              <a:xfrm>
                <a:off x="3955856" y="1165384"/>
                <a:ext cx="234632" cy="234632"/>
                <a:chOff x="2483009" y="1114425"/>
                <a:chExt cx="209550" cy="209550"/>
              </a:xfrm>
            </p:grpSpPr>
            <p:sp>
              <p:nvSpPr>
                <p:cNvPr id="63" name="椭圆 62"/>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64" name="椭圆 63"/>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65" name="组合 64"/>
              <p:cNvGrpSpPr/>
              <p:nvPr/>
            </p:nvGrpSpPr>
            <p:grpSpPr>
              <a:xfrm>
                <a:off x="4317101" y="1165384"/>
                <a:ext cx="234632" cy="234632"/>
                <a:chOff x="2483009" y="1114425"/>
                <a:chExt cx="209550" cy="209550"/>
              </a:xfrm>
            </p:grpSpPr>
            <p:sp>
              <p:nvSpPr>
                <p:cNvPr id="66" name="椭圆 65"/>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67" name="椭圆 66"/>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68" name="组合 67"/>
              <p:cNvGrpSpPr/>
              <p:nvPr/>
            </p:nvGrpSpPr>
            <p:grpSpPr>
              <a:xfrm>
                <a:off x="4678345" y="1165384"/>
                <a:ext cx="234632" cy="234632"/>
                <a:chOff x="2483009" y="1114425"/>
                <a:chExt cx="209550" cy="209550"/>
              </a:xfrm>
            </p:grpSpPr>
            <p:sp>
              <p:nvSpPr>
                <p:cNvPr id="69" name="椭圆 68"/>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70" name="椭圆 69"/>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71" name="组合 70"/>
              <p:cNvGrpSpPr/>
              <p:nvPr/>
            </p:nvGrpSpPr>
            <p:grpSpPr>
              <a:xfrm>
                <a:off x="5039590" y="1165384"/>
                <a:ext cx="234632" cy="234632"/>
                <a:chOff x="2483009" y="1114425"/>
                <a:chExt cx="209550" cy="209550"/>
              </a:xfrm>
            </p:grpSpPr>
            <p:sp>
              <p:nvSpPr>
                <p:cNvPr id="72" name="椭圆 71"/>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73" name="椭圆 72"/>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45" name="组合 144"/>
              <p:cNvGrpSpPr/>
              <p:nvPr/>
            </p:nvGrpSpPr>
            <p:grpSpPr>
              <a:xfrm>
                <a:off x="5400834" y="1165384"/>
                <a:ext cx="234632" cy="234632"/>
                <a:chOff x="2483009" y="1114425"/>
                <a:chExt cx="209550" cy="209550"/>
              </a:xfrm>
            </p:grpSpPr>
            <p:sp>
              <p:nvSpPr>
                <p:cNvPr id="146" name="椭圆 145"/>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47" name="椭圆 146"/>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grpSp>
          <p:nvGrpSpPr>
            <p:cNvPr id="148" name="组合 147"/>
            <p:cNvGrpSpPr/>
            <p:nvPr/>
          </p:nvGrpSpPr>
          <p:grpSpPr>
            <a:xfrm>
              <a:off x="1303149" y="1363437"/>
              <a:ext cx="88118" cy="451432"/>
              <a:chOff x="2244442" y="772895"/>
              <a:chExt cx="94671" cy="485002"/>
            </a:xfrm>
          </p:grpSpPr>
          <p:sp>
            <p:nvSpPr>
              <p:cNvPr id="149" name="圆角矩形 401"/>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0" name="圆角矩形 40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51" name="组合 150"/>
            <p:cNvGrpSpPr/>
            <p:nvPr/>
          </p:nvGrpSpPr>
          <p:grpSpPr>
            <a:xfrm>
              <a:off x="1640703" y="1363437"/>
              <a:ext cx="88118" cy="451432"/>
              <a:chOff x="2244442" y="772895"/>
              <a:chExt cx="94671" cy="485002"/>
            </a:xfrm>
          </p:grpSpPr>
          <p:sp>
            <p:nvSpPr>
              <p:cNvPr id="152" name="圆角矩形 399"/>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3" name="圆角矩形 40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54" name="组合 153"/>
            <p:cNvGrpSpPr/>
            <p:nvPr/>
          </p:nvGrpSpPr>
          <p:grpSpPr>
            <a:xfrm>
              <a:off x="1978258" y="1363437"/>
              <a:ext cx="88118" cy="451432"/>
              <a:chOff x="2244442" y="772895"/>
              <a:chExt cx="94671" cy="485002"/>
            </a:xfrm>
          </p:grpSpPr>
          <p:sp>
            <p:nvSpPr>
              <p:cNvPr id="155" name="圆角矩形 397"/>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6" name="圆角矩形 39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57" name="组合 156"/>
            <p:cNvGrpSpPr/>
            <p:nvPr/>
          </p:nvGrpSpPr>
          <p:grpSpPr>
            <a:xfrm>
              <a:off x="2315811" y="1363437"/>
              <a:ext cx="88118" cy="451432"/>
              <a:chOff x="2244442" y="772895"/>
              <a:chExt cx="94671" cy="485002"/>
            </a:xfrm>
          </p:grpSpPr>
          <p:sp>
            <p:nvSpPr>
              <p:cNvPr id="158" name="圆角矩形 395"/>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9" name="圆角矩形 39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60" name="组合 159"/>
            <p:cNvGrpSpPr/>
            <p:nvPr/>
          </p:nvGrpSpPr>
          <p:grpSpPr>
            <a:xfrm>
              <a:off x="2653366" y="1363437"/>
              <a:ext cx="88118" cy="451432"/>
              <a:chOff x="2244442" y="772895"/>
              <a:chExt cx="94671" cy="485002"/>
            </a:xfrm>
          </p:grpSpPr>
          <p:sp>
            <p:nvSpPr>
              <p:cNvPr id="161" name="圆角矩形 393"/>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62" name="圆角矩形 39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63" name="组合 162"/>
            <p:cNvGrpSpPr/>
            <p:nvPr/>
          </p:nvGrpSpPr>
          <p:grpSpPr>
            <a:xfrm>
              <a:off x="2990920" y="1363437"/>
              <a:ext cx="88118" cy="451432"/>
              <a:chOff x="2244442" y="772895"/>
              <a:chExt cx="94671" cy="485002"/>
            </a:xfrm>
          </p:grpSpPr>
          <p:sp>
            <p:nvSpPr>
              <p:cNvPr id="164" name="圆角矩形 391"/>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65" name="圆角矩形 39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66" name="组合 165"/>
            <p:cNvGrpSpPr/>
            <p:nvPr/>
          </p:nvGrpSpPr>
          <p:grpSpPr>
            <a:xfrm>
              <a:off x="3328475" y="1363437"/>
              <a:ext cx="88118" cy="451432"/>
              <a:chOff x="2244442" y="772895"/>
              <a:chExt cx="94671" cy="485002"/>
            </a:xfrm>
          </p:grpSpPr>
          <p:sp>
            <p:nvSpPr>
              <p:cNvPr id="167" name="圆角矩形 389"/>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68" name="圆角矩形 39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69" name="组合 168"/>
            <p:cNvGrpSpPr/>
            <p:nvPr/>
          </p:nvGrpSpPr>
          <p:grpSpPr>
            <a:xfrm>
              <a:off x="3666028" y="1363437"/>
              <a:ext cx="88118" cy="451432"/>
              <a:chOff x="2244442" y="772895"/>
              <a:chExt cx="94671" cy="485002"/>
            </a:xfrm>
          </p:grpSpPr>
          <p:sp>
            <p:nvSpPr>
              <p:cNvPr id="170" name="圆角矩形 387"/>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71" name="圆角矩形 38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72" name="组合 171"/>
            <p:cNvGrpSpPr/>
            <p:nvPr/>
          </p:nvGrpSpPr>
          <p:grpSpPr>
            <a:xfrm>
              <a:off x="4003583" y="1363437"/>
              <a:ext cx="88118" cy="451432"/>
              <a:chOff x="2244442" y="772895"/>
              <a:chExt cx="94671" cy="485002"/>
            </a:xfrm>
          </p:grpSpPr>
          <p:sp>
            <p:nvSpPr>
              <p:cNvPr id="173" name="圆角矩形 385"/>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74" name="圆角矩形 38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75" name="组合 174"/>
            <p:cNvGrpSpPr/>
            <p:nvPr/>
          </p:nvGrpSpPr>
          <p:grpSpPr>
            <a:xfrm>
              <a:off x="4341138" y="1363437"/>
              <a:ext cx="88118" cy="451432"/>
              <a:chOff x="2244442" y="772895"/>
              <a:chExt cx="94671" cy="485002"/>
            </a:xfrm>
          </p:grpSpPr>
          <p:sp>
            <p:nvSpPr>
              <p:cNvPr id="176" name="圆角矩形 383"/>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77" name="圆角矩形 38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grpSp>
        <p:nvGrpSpPr>
          <p:cNvPr id="180" name="组合 179"/>
          <p:cNvGrpSpPr/>
          <p:nvPr/>
        </p:nvGrpSpPr>
        <p:grpSpPr>
          <a:xfrm>
            <a:off x="7855821" y="1823474"/>
            <a:ext cx="3647945" cy="4575114"/>
            <a:chOff x="939385" y="1363437"/>
            <a:chExt cx="3859545" cy="4842986"/>
          </a:xfrm>
        </p:grpSpPr>
        <p:sp>
          <p:nvSpPr>
            <p:cNvPr id="181" name="圆角矩形 370"/>
            <p:cNvSpPr/>
            <p:nvPr/>
          </p:nvSpPr>
          <p:spPr>
            <a:xfrm>
              <a:off x="939385" y="1440209"/>
              <a:ext cx="3859545" cy="4766214"/>
            </a:xfrm>
            <a:prstGeom prst="roundRect">
              <a:avLst>
                <a:gd name="adj" fmla="val 4670"/>
              </a:avLst>
            </a:prstGeom>
            <a:gradFill flip="none" rotWithShape="1">
              <a:gsLst>
                <a:gs pos="0">
                  <a:sysClr val="window" lastClr="FFFFFF">
                    <a:lumMod val="50000"/>
                  </a:sysClr>
                </a:gs>
                <a:gs pos="100000">
                  <a:sysClr val="windowText" lastClr="000000">
                    <a:lumMod val="75000"/>
                    <a:lumOff val="25000"/>
                  </a:sysClr>
                </a:gs>
              </a:gsLst>
              <a:lin ang="2700000" scaled="1"/>
              <a:tileRect/>
            </a:gradFill>
            <a:ln w="22225" cap="flat" cmpd="thickThin" algn="ctr">
              <a:gradFill flip="none" rotWithShape="1">
                <a:gsLst>
                  <a:gs pos="0">
                    <a:sysClr val="window" lastClr="FFFFFF">
                      <a:lumMod val="65000"/>
                    </a:sysClr>
                  </a:gs>
                  <a:gs pos="100000">
                    <a:sysClr val="windowText" lastClr="000000">
                      <a:lumMod val="85000"/>
                      <a:lumOff val="15000"/>
                    </a:sysClr>
                  </a:gs>
                </a:gsLst>
                <a:lin ang="2700000" scaled="1"/>
                <a:tileRect/>
              </a:gradFill>
              <a:prstDash val="solid"/>
            </a:ln>
            <a:effectLst>
              <a:outerShdw blurRad="139700" dist="762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82" name="圆角矩形 371"/>
            <p:cNvSpPr/>
            <p:nvPr/>
          </p:nvSpPr>
          <p:spPr>
            <a:xfrm>
              <a:off x="1163835" y="1614485"/>
              <a:ext cx="3410645" cy="4255548"/>
            </a:xfrm>
            <a:prstGeom prst="roundRect">
              <a:avLst>
                <a:gd name="adj" fmla="val 3438"/>
              </a:avLst>
            </a:prstGeom>
            <a:blipFill dpi="0" rotWithShape="1">
              <a:blip r:embed="rId3"/>
              <a:srcRect/>
              <a:tile tx="-19050" ty="0" sx="100000" sy="100000" flip="none" algn="ctr"/>
            </a:blipFill>
            <a:ln w="25400" cap="flat" cmpd="thickThin" algn="ctr">
              <a:noFill/>
              <a:prstDash val="solid"/>
            </a:ln>
            <a:effectLst>
              <a:outerShdw blurRad="177800" dist="88900" dir="2700000" algn="tl" rotWithShape="0">
                <a:prstClr val="black">
                  <a:alpha val="50000"/>
                </a:prstClr>
              </a:outerShdw>
            </a:effectLst>
          </p:spPr>
          <p:txBody>
            <a:bodyPr rtlCol="0" anchor="ctr"/>
            <a:lstStyle/>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1.</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性格方面的弱点，有时候给自己的压力过大，急于求成，会过犹不及。</a:t>
              </a:r>
            </a:p>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2.</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遇到事情涉店铺还有团队利益的时候有时候会过分担心，耽误时间。</a:t>
              </a:r>
            </a:p>
            <a:p>
              <a:pPr marL="0" marR="0" lvl="0" indent="0" algn="l"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3.</a:t>
              </a:r>
              <a:r>
                <a:rPr kumimoji="0" lang="zh-CN" altLang="en-US" sz="1800" b="0" i="0" u="none" strike="noStrike" kern="0" cap="none" spc="0" normalizeH="0" baseline="0" noProof="0" dirty="0">
                  <a:ln>
                    <a:noFill/>
                  </a:ln>
                  <a:solidFill>
                    <a:schemeClr val="tx1"/>
                  </a:solidFill>
                  <a:effectLst/>
                  <a:uLnTx/>
                  <a:uFillTx/>
                  <a:latin typeface="+mn-lt"/>
                  <a:ea typeface="微软雅黑" panose="020B0503020204020204" charset="-122"/>
                  <a:cs typeface="+mn-ea"/>
                  <a:sym typeface="+mn-lt"/>
                </a:rPr>
                <a:t>有时候情绪控制还是不及时，不能将情绪扼杀在摇篮里</a:t>
              </a:r>
            </a:p>
          </p:txBody>
        </p:sp>
        <p:grpSp>
          <p:nvGrpSpPr>
            <p:cNvPr id="183" name="组合 182"/>
            <p:cNvGrpSpPr/>
            <p:nvPr/>
          </p:nvGrpSpPr>
          <p:grpSpPr>
            <a:xfrm>
              <a:off x="1246878" y="1698645"/>
              <a:ext cx="3244559" cy="218392"/>
              <a:chOff x="2149634" y="1165384"/>
              <a:chExt cx="3485832" cy="234632"/>
            </a:xfrm>
          </p:grpSpPr>
          <p:grpSp>
            <p:nvGrpSpPr>
              <p:cNvPr id="184" name="组合 183"/>
              <p:cNvGrpSpPr/>
              <p:nvPr/>
            </p:nvGrpSpPr>
            <p:grpSpPr>
              <a:xfrm>
                <a:off x="2149634" y="1165384"/>
                <a:ext cx="234632" cy="234632"/>
                <a:chOff x="2483009" y="1114425"/>
                <a:chExt cx="209550" cy="209550"/>
              </a:xfrm>
            </p:grpSpPr>
            <p:sp>
              <p:nvSpPr>
                <p:cNvPr id="185" name="椭圆 184"/>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86" name="椭圆 185"/>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87" name="组合 186"/>
              <p:cNvGrpSpPr/>
              <p:nvPr/>
            </p:nvGrpSpPr>
            <p:grpSpPr>
              <a:xfrm>
                <a:off x="2510879" y="1165384"/>
                <a:ext cx="234632" cy="234632"/>
                <a:chOff x="2483009" y="1114425"/>
                <a:chExt cx="209550" cy="209550"/>
              </a:xfrm>
            </p:grpSpPr>
            <p:sp>
              <p:nvSpPr>
                <p:cNvPr id="188" name="椭圆 187"/>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89" name="椭圆 188"/>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90" name="组合 189"/>
              <p:cNvGrpSpPr/>
              <p:nvPr/>
            </p:nvGrpSpPr>
            <p:grpSpPr>
              <a:xfrm>
                <a:off x="2872123" y="1165384"/>
                <a:ext cx="234632" cy="234632"/>
                <a:chOff x="2483009" y="1114425"/>
                <a:chExt cx="209550" cy="209550"/>
              </a:xfrm>
            </p:grpSpPr>
            <p:sp>
              <p:nvSpPr>
                <p:cNvPr id="191" name="椭圆 190"/>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92" name="椭圆 191"/>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93" name="组合 192"/>
              <p:cNvGrpSpPr/>
              <p:nvPr/>
            </p:nvGrpSpPr>
            <p:grpSpPr>
              <a:xfrm>
                <a:off x="3233367" y="1165384"/>
                <a:ext cx="234632" cy="234632"/>
                <a:chOff x="2483009" y="1114425"/>
                <a:chExt cx="209550" cy="209550"/>
              </a:xfrm>
            </p:grpSpPr>
            <p:sp>
              <p:nvSpPr>
                <p:cNvPr id="194" name="椭圆 193"/>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95" name="椭圆 194"/>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96" name="组合 195"/>
              <p:cNvGrpSpPr/>
              <p:nvPr/>
            </p:nvGrpSpPr>
            <p:grpSpPr>
              <a:xfrm>
                <a:off x="3594612" y="1165384"/>
                <a:ext cx="234632" cy="234632"/>
                <a:chOff x="2483009" y="1114425"/>
                <a:chExt cx="209550" cy="209550"/>
              </a:xfrm>
            </p:grpSpPr>
            <p:sp>
              <p:nvSpPr>
                <p:cNvPr id="197" name="椭圆 196"/>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98" name="椭圆 197"/>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199" name="组合 198"/>
              <p:cNvGrpSpPr/>
              <p:nvPr/>
            </p:nvGrpSpPr>
            <p:grpSpPr>
              <a:xfrm>
                <a:off x="3955856" y="1165384"/>
                <a:ext cx="234632" cy="234632"/>
                <a:chOff x="2483009" y="1114425"/>
                <a:chExt cx="209550" cy="209550"/>
              </a:xfrm>
            </p:grpSpPr>
            <p:sp>
              <p:nvSpPr>
                <p:cNvPr id="200" name="椭圆 199"/>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01" name="椭圆 200"/>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02" name="组合 201"/>
              <p:cNvGrpSpPr/>
              <p:nvPr/>
            </p:nvGrpSpPr>
            <p:grpSpPr>
              <a:xfrm>
                <a:off x="4317101" y="1165384"/>
                <a:ext cx="234632" cy="234632"/>
                <a:chOff x="2483009" y="1114425"/>
                <a:chExt cx="209550" cy="209550"/>
              </a:xfrm>
            </p:grpSpPr>
            <p:sp>
              <p:nvSpPr>
                <p:cNvPr id="203" name="椭圆 202"/>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04" name="椭圆 203"/>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05" name="组合 204"/>
              <p:cNvGrpSpPr/>
              <p:nvPr/>
            </p:nvGrpSpPr>
            <p:grpSpPr>
              <a:xfrm>
                <a:off x="4678345" y="1165384"/>
                <a:ext cx="234632" cy="234632"/>
                <a:chOff x="2483009" y="1114425"/>
                <a:chExt cx="209550" cy="209550"/>
              </a:xfrm>
            </p:grpSpPr>
            <p:sp>
              <p:nvSpPr>
                <p:cNvPr id="206" name="椭圆 205"/>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07" name="椭圆 206"/>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08" name="组合 207"/>
              <p:cNvGrpSpPr/>
              <p:nvPr/>
            </p:nvGrpSpPr>
            <p:grpSpPr>
              <a:xfrm>
                <a:off x="5039590" y="1165384"/>
                <a:ext cx="234632" cy="234632"/>
                <a:chOff x="2483009" y="1114425"/>
                <a:chExt cx="209550" cy="209550"/>
              </a:xfrm>
            </p:grpSpPr>
            <p:sp>
              <p:nvSpPr>
                <p:cNvPr id="209" name="椭圆 208"/>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10" name="椭圆 209"/>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11" name="组合 210"/>
              <p:cNvGrpSpPr/>
              <p:nvPr/>
            </p:nvGrpSpPr>
            <p:grpSpPr>
              <a:xfrm>
                <a:off x="5400834" y="1165384"/>
                <a:ext cx="234632" cy="234632"/>
                <a:chOff x="2483009" y="1114425"/>
                <a:chExt cx="209550" cy="209550"/>
              </a:xfrm>
            </p:grpSpPr>
            <p:sp>
              <p:nvSpPr>
                <p:cNvPr id="212" name="椭圆 211"/>
                <p:cNvSpPr/>
                <p:nvPr/>
              </p:nvSpPr>
              <p:spPr>
                <a:xfrm>
                  <a:off x="2483009" y="1114425"/>
                  <a:ext cx="209550" cy="209550"/>
                </a:xfrm>
                <a:prstGeom prst="ellipse">
                  <a:avLst/>
                </a:prstGeom>
                <a:gradFill>
                  <a:gsLst>
                    <a:gs pos="75000">
                      <a:sysClr val="window" lastClr="FFFFFF">
                        <a:lumMod val="95000"/>
                      </a:sysClr>
                    </a:gs>
                    <a:gs pos="55000">
                      <a:sysClr val="window" lastClr="FFFFFF">
                        <a:lumMod val="65000"/>
                      </a:sysClr>
                    </a:gs>
                    <a:gs pos="35000">
                      <a:sysClr val="window" lastClr="FFFFFF">
                        <a:lumMod val="95000"/>
                      </a:sysClr>
                    </a:gs>
                    <a:gs pos="17000">
                      <a:sysClr val="window" lastClr="FFFFFF">
                        <a:lumMod val="65000"/>
                      </a:sysClr>
                    </a:gs>
                    <a:gs pos="0">
                      <a:sysClr val="window" lastClr="FFFFFF"/>
                    </a:gs>
                    <a:gs pos="100000">
                      <a:sysClr val="window" lastClr="FFFFFF">
                        <a:lumMod val="65000"/>
                      </a:sysClr>
                    </a:gs>
                  </a:gsLst>
                  <a:lin ang="2700000" scaled="1"/>
                </a:gradFill>
                <a:ln w="55000" cap="flat" cmpd="thickThin" algn="ctr">
                  <a:noFill/>
                  <a:prstDash val="solid"/>
                </a:ln>
                <a:effectLst>
                  <a:outerShdw blurRad="12700" dist="12700" dir="2700000" algn="tl"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13" name="椭圆 212"/>
                <p:cNvSpPr/>
                <p:nvPr/>
              </p:nvSpPr>
              <p:spPr>
                <a:xfrm>
                  <a:off x="2502059" y="1133475"/>
                  <a:ext cx="171450" cy="171450"/>
                </a:xfrm>
                <a:prstGeom prst="ellipse">
                  <a:avLst/>
                </a:prstGeom>
                <a:solidFill>
                  <a:sysClr val="windowText" lastClr="000000">
                    <a:lumMod val="65000"/>
                    <a:lumOff val="35000"/>
                  </a:sysClr>
                </a:solidFill>
                <a:ln w="55000" cap="flat" cmpd="thickThin" algn="ctr">
                  <a:noFill/>
                  <a:prstDash val="solid"/>
                </a:ln>
                <a:effectLst>
                  <a:innerShdw blurRad="12700" dist="12700" dir="135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grpSp>
          <p:nvGrpSpPr>
            <p:cNvPr id="214" name="组合 213"/>
            <p:cNvGrpSpPr/>
            <p:nvPr/>
          </p:nvGrpSpPr>
          <p:grpSpPr>
            <a:xfrm>
              <a:off x="1303149" y="1363437"/>
              <a:ext cx="88118" cy="451432"/>
              <a:chOff x="2244442" y="772895"/>
              <a:chExt cx="94671" cy="485002"/>
            </a:xfrm>
          </p:grpSpPr>
          <p:sp>
            <p:nvSpPr>
              <p:cNvPr id="215" name="圆角矩形 401"/>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16" name="圆角矩形 40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17" name="组合 216"/>
            <p:cNvGrpSpPr/>
            <p:nvPr/>
          </p:nvGrpSpPr>
          <p:grpSpPr>
            <a:xfrm>
              <a:off x="1640703" y="1363437"/>
              <a:ext cx="88118" cy="451432"/>
              <a:chOff x="2244442" y="772895"/>
              <a:chExt cx="94671" cy="485002"/>
            </a:xfrm>
          </p:grpSpPr>
          <p:sp>
            <p:nvSpPr>
              <p:cNvPr id="218" name="圆角矩形 399"/>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19" name="圆角矩形 40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20" name="组合 219"/>
            <p:cNvGrpSpPr/>
            <p:nvPr/>
          </p:nvGrpSpPr>
          <p:grpSpPr>
            <a:xfrm>
              <a:off x="1978258" y="1363437"/>
              <a:ext cx="88118" cy="451432"/>
              <a:chOff x="2244442" y="772895"/>
              <a:chExt cx="94671" cy="485002"/>
            </a:xfrm>
          </p:grpSpPr>
          <p:sp>
            <p:nvSpPr>
              <p:cNvPr id="221" name="圆角矩形 397"/>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22" name="圆角矩形 39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23" name="组合 222"/>
            <p:cNvGrpSpPr/>
            <p:nvPr/>
          </p:nvGrpSpPr>
          <p:grpSpPr>
            <a:xfrm>
              <a:off x="2315811" y="1363437"/>
              <a:ext cx="88118" cy="451432"/>
              <a:chOff x="2244442" y="772895"/>
              <a:chExt cx="94671" cy="485002"/>
            </a:xfrm>
          </p:grpSpPr>
          <p:sp>
            <p:nvSpPr>
              <p:cNvPr id="224" name="圆角矩形 395"/>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25" name="圆角矩形 39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26" name="组合 225"/>
            <p:cNvGrpSpPr/>
            <p:nvPr/>
          </p:nvGrpSpPr>
          <p:grpSpPr>
            <a:xfrm>
              <a:off x="2653366" y="1363437"/>
              <a:ext cx="88118" cy="451432"/>
              <a:chOff x="2244442" y="772895"/>
              <a:chExt cx="94671" cy="485002"/>
            </a:xfrm>
          </p:grpSpPr>
          <p:sp>
            <p:nvSpPr>
              <p:cNvPr id="227" name="圆角矩形 393"/>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28" name="圆角矩形 39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29" name="组合 228"/>
            <p:cNvGrpSpPr/>
            <p:nvPr/>
          </p:nvGrpSpPr>
          <p:grpSpPr>
            <a:xfrm>
              <a:off x="2990920" y="1363437"/>
              <a:ext cx="88118" cy="451432"/>
              <a:chOff x="2244442" y="772895"/>
              <a:chExt cx="94671" cy="485002"/>
            </a:xfrm>
          </p:grpSpPr>
          <p:sp>
            <p:nvSpPr>
              <p:cNvPr id="230" name="圆角矩形 391"/>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31" name="圆角矩形 392"/>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32" name="组合 231"/>
            <p:cNvGrpSpPr/>
            <p:nvPr/>
          </p:nvGrpSpPr>
          <p:grpSpPr>
            <a:xfrm>
              <a:off x="3328475" y="1363437"/>
              <a:ext cx="88118" cy="451432"/>
              <a:chOff x="2244442" y="772895"/>
              <a:chExt cx="94671" cy="485002"/>
            </a:xfrm>
          </p:grpSpPr>
          <p:sp>
            <p:nvSpPr>
              <p:cNvPr id="233" name="圆角矩形 389"/>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34" name="圆角矩形 390"/>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35" name="组合 234"/>
            <p:cNvGrpSpPr/>
            <p:nvPr/>
          </p:nvGrpSpPr>
          <p:grpSpPr>
            <a:xfrm>
              <a:off x="3666028" y="1363437"/>
              <a:ext cx="88118" cy="451432"/>
              <a:chOff x="2244442" y="772895"/>
              <a:chExt cx="94671" cy="485002"/>
            </a:xfrm>
          </p:grpSpPr>
          <p:sp>
            <p:nvSpPr>
              <p:cNvPr id="236" name="圆角矩形 387"/>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37" name="圆角矩形 388"/>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38" name="组合 237"/>
            <p:cNvGrpSpPr/>
            <p:nvPr/>
          </p:nvGrpSpPr>
          <p:grpSpPr>
            <a:xfrm>
              <a:off x="4003583" y="1363437"/>
              <a:ext cx="88118" cy="451432"/>
              <a:chOff x="2244442" y="772895"/>
              <a:chExt cx="94671" cy="485002"/>
            </a:xfrm>
          </p:grpSpPr>
          <p:sp>
            <p:nvSpPr>
              <p:cNvPr id="239" name="圆角矩形 385"/>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40" name="圆角矩形 386"/>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nvGrpSpPr>
            <p:cNvPr id="241" name="组合 240"/>
            <p:cNvGrpSpPr/>
            <p:nvPr/>
          </p:nvGrpSpPr>
          <p:grpSpPr>
            <a:xfrm>
              <a:off x="4341138" y="1363437"/>
              <a:ext cx="88118" cy="451432"/>
              <a:chOff x="2244442" y="772895"/>
              <a:chExt cx="94671" cy="485002"/>
            </a:xfrm>
          </p:grpSpPr>
          <p:sp>
            <p:nvSpPr>
              <p:cNvPr id="242" name="圆角矩形 383"/>
              <p:cNvSpPr/>
              <p:nvPr/>
            </p:nvSpPr>
            <p:spPr>
              <a:xfrm>
                <a:off x="2244442"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4000">
                      <a:sysClr val="window" lastClr="FFFFFF">
                        <a:lumMod val="75000"/>
                      </a:sysClr>
                    </a:gs>
                    <a:gs pos="78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43" name="圆角矩形 384"/>
              <p:cNvSpPr/>
              <p:nvPr/>
            </p:nvSpPr>
            <p:spPr>
              <a:xfrm>
                <a:off x="2313407" y="772895"/>
                <a:ext cx="25706" cy="485002"/>
              </a:xfrm>
              <a:prstGeom prst="roundRect">
                <a:avLst>
                  <a:gd name="adj" fmla="val 50000"/>
                </a:avLst>
              </a:prstGeom>
              <a:gradFill>
                <a:gsLst>
                  <a:gs pos="74000">
                    <a:sysClr val="window" lastClr="FFFFFF"/>
                  </a:gs>
                  <a:gs pos="52000">
                    <a:sysClr val="window" lastClr="FFFFFF">
                      <a:lumMod val="85000"/>
                    </a:sysClr>
                  </a:gs>
                  <a:gs pos="23000">
                    <a:sysClr val="window" lastClr="FFFFFF">
                      <a:lumMod val="65000"/>
                    </a:sysClr>
                  </a:gs>
                  <a:gs pos="0">
                    <a:sysClr val="window" lastClr="FFFFFF">
                      <a:lumMod val="50000"/>
                    </a:sysClr>
                  </a:gs>
                  <a:gs pos="100000">
                    <a:sysClr val="window" lastClr="FFFFFF">
                      <a:lumMod val="65000"/>
                    </a:sysClr>
                  </a:gs>
                </a:gsLst>
                <a:lin ang="5400000" scaled="1"/>
              </a:gradFill>
              <a:ln w="19050" cap="flat" cmpd="thickThin" algn="ctr">
                <a:gradFill flip="none" rotWithShape="1">
                  <a:gsLst>
                    <a:gs pos="0">
                      <a:sysClr val="window" lastClr="FFFFFF">
                        <a:lumMod val="65000"/>
                      </a:sysClr>
                    </a:gs>
                    <a:gs pos="43000">
                      <a:sysClr val="window" lastClr="FFFFFF">
                        <a:lumMod val="75000"/>
                      </a:sysClr>
                    </a:gs>
                    <a:gs pos="79000">
                      <a:sysClr val="window" lastClr="FFFFFF"/>
                    </a:gs>
                    <a:gs pos="61000">
                      <a:sysClr val="window" lastClr="FFFFFF">
                        <a:lumMod val="100000"/>
                      </a:sysClr>
                    </a:gs>
                    <a:gs pos="100000">
                      <a:sysClr val="window" lastClr="FFFFFF">
                        <a:lumMod val="65000"/>
                      </a:sysClr>
                    </a:gs>
                  </a:gsLst>
                  <a:lin ang="5400000" scaled="0"/>
                  <a:tileRect/>
                </a:gradFill>
                <a:prstDash val="solid"/>
              </a:ln>
              <a:effectLst>
                <a:outerShdw blurRad="254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grpSp>
        <p:nvGrpSpPr>
          <p:cNvPr id="308" name="组合 5"/>
          <p:cNvGrpSpPr/>
          <p:nvPr/>
        </p:nvGrpSpPr>
        <p:grpSpPr>
          <a:xfrm>
            <a:off x="636864" y="2602760"/>
            <a:ext cx="616742" cy="2638420"/>
            <a:chOff x="3564648" y="2058276"/>
            <a:chExt cx="652596" cy="2792252"/>
          </a:xfrm>
        </p:grpSpPr>
        <p:grpSp>
          <p:nvGrpSpPr>
            <p:cNvPr id="309" name="组合 4"/>
            <p:cNvGrpSpPr/>
            <p:nvPr/>
          </p:nvGrpSpPr>
          <p:grpSpPr>
            <a:xfrm>
              <a:off x="3564648" y="2058276"/>
              <a:ext cx="652596" cy="2792252"/>
              <a:chOff x="3564648" y="2363074"/>
              <a:chExt cx="652596" cy="2792252"/>
            </a:xfrm>
          </p:grpSpPr>
          <p:sp>
            <p:nvSpPr>
              <p:cNvPr id="310" name="椭圆 309"/>
              <p:cNvSpPr/>
              <p:nvPr/>
            </p:nvSpPr>
            <p:spPr>
              <a:xfrm>
                <a:off x="3564648" y="4859000"/>
                <a:ext cx="652596" cy="296326"/>
              </a:xfrm>
              <a:prstGeom prst="ellipse">
                <a:avLst/>
              </a:prstGeom>
              <a:gradFill flip="none" rotWithShape="1">
                <a:gsLst>
                  <a:gs pos="0">
                    <a:sysClr val="windowText" lastClr="000000">
                      <a:lumMod val="75000"/>
                      <a:lumOff val="25000"/>
                      <a:alpha val="75000"/>
                    </a:sysClr>
                  </a:gs>
                  <a:gs pos="40000">
                    <a:srgbClr val="8D8D8D">
                      <a:alpha val="37000"/>
                    </a:srgbClr>
                  </a:gs>
                  <a:gs pos="100000">
                    <a:sysClr val="window" lastClr="FFFFFF">
                      <a:lumMod val="85000"/>
                      <a:alpha val="0"/>
                    </a:sysClr>
                  </a:gs>
                </a:gsLst>
                <a:path path="shape">
                  <a:fillToRect l="50000" t="50000" r="50000" b="50000"/>
                </a:path>
                <a:tileRect/>
              </a:gra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nvGrpSpPr>
              <p:cNvPr id="311" name="组合 1084"/>
              <p:cNvGrpSpPr/>
              <p:nvPr/>
            </p:nvGrpSpPr>
            <p:grpSpPr>
              <a:xfrm>
                <a:off x="3570934" y="2363074"/>
                <a:ext cx="640095" cy="2646578"/>
                <a:chOff x="2316163" y="1460107"/>
                <a:chExt cx="908133" cy="3754831"/>
              </a:xfrm>
            </p:grpSpPr>
            <p:sp>
              <p:nvSpPr>
                <p:cNvPr id="312" name="Freeform 35"/>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2DA2B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13" name="Freeform 35"/>
                <p:cNvSpPr/>
                <p:nvPr/>
              </p:nvSpPr>
              <p:spPr bwMode="auto">
                <a:xfrm>
                  <a:off x="2316256" y="1548976"/>
                  <a:ext cx="908040" cy="3512389"/>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ysClr val="windowText" lastClr="000000">
                        <a:lumMod val="65000"/>
                        <a:lumOff val="35000"/>
                        <a:alpha val="30000"/>
                      </a:sysClr>
                    </a:gs>
                    <a:gs pos="52000">
                      <a:sysClr val="window" lastClr="FFFFFF">
                        <a:alpha val="30000"/>
                      </a:sysClr>
                    </a:gs>
                    <a:gs pos="100000">
                      <a:sysClr val="windowText" lastClr="000000">
                        <a:lumMod val="65000"/>
                        <a:lumOff val="35000"/>
                        <a:alpha val="30000"/>
                      </a:sysClr>
                    </a:gs>
                  </a:gsLst>
                  <a:lin ang="0" scaled="0"/>
                </a:gra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14" name="任意多边形 313"/>
                <p:cNvSpPr/>
                <p:nvPr/>
              </p:nvSpPr>
              <p:spPr bwMode="auto">
                <a:xfrm>
                  <a:off x="2316163" y="4360464"/>
                  <a:ext cx="908050" cy="811613"/>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15" name="椭圆 314"/>
                <p:cNvSpPr/>
                <p:nvPr/>
              </p:nvSpPr>
              <p:spPr>
                <a:xfrm>
                  <a:off x="2329516" y="1460107"/>
                  <a:ext cx="881344" cy="177740"/>
                </a:xfrm>
                <a:prstGeom prst="ellipse">
                  <a:avLst/>
                </a:prstGeom>
                <a:solidFill>
                  <a:srgbClr val="E9D1A9"/>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16" name="椭圆 315"/>
                <p:cNvSpPr/>
                <p:nvPr/>
              </p:nvSpPr>
              <p:spPr>
                <a:xfrm>
                  <a:off x="2613370" y="1510502"/>
                  <a:ext cx="313635" cy="81710"/>
                </a:xfrm>
                <a:prstGeom prst="ellipse">
                  <a:avLst/>
                </a:prstGeom>
                <a:solidFill>
                  <a:srgbClr val="B4812E"/>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17" name="任意多边形 316"/>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ysClr val="window" lastClr="FFFFFF">
                        <a:lumMod val="50000"/>
                      </a:sysClr>
                    </a:gs>
                    <a:gs pos="37000">
                      <a:sysClr val="windowText" lastClr="000000">
                        <a:lumMod val="75000"/>
                        <a:lumOff val="25000"/>
                      </a:sysClr>
                    </a:gs>
                    <a:gs pos="0">
                      <a:sysClr val="windowText" lastClr="000000">
                        <a:lumMod val="95000"/>
                        <a:lumOff val="5000"/>
                      </a:sysClr>
                    </a:gs>
                    <a:gs pos="100000">
                      <a:sysClr val="windowText" lastClr="000000"/>
                    </a:gs>
                  </a:gsLst>
                  <a:lin ang="0" scaled="0"/>
                </a:gradFill>
                <a:ln>
                  <a:noFill/>
                </a:ln>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sp>
          <p:nvSpPr>
            <p:cNvPr id="318" name="文本框 7"/>
            <p:cNvSpPr txBox="1"/>
            <p:nvPr/>
          </p:nvSpPr>
          <p:spPr>
            <a:xfrm>
              <a:off x="3580333" y="2390598"/>
              <a:ext cx="604102" cy="1594712"/>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sz="23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我的优势</a:t>
              </a:r>
            </a:p>
          </p:txBody>
        </p:sp>
      </p:grpSp>
      <p:grpSp>
        <p:nvGrpSpPr>
          <p:cNvPr id="330" name="组合 6"/>
          <p:cNvGrpSpPr/>
          <p:nvPr/>
        </p:nvGrpSpPr>
        <p:grpSpPr>
          <a:xfrm>
            <a:off x="6793757" y="2562755"/>
            <a:ext cx="616737" cy="2638420"/>
            <a:chOff x="4666373" y="2058276"/>
            <a:chExt cx="652596" cy="2792252"/>
          </a:xfrm>
        </p:grpSpPr>
        <p:grpSp>
          <p:nvGrpSpPr>
            <p:cNvPr id="331" name="组合 72"/>
            <p:cNvGrpSpPr/>
            <p:nvPr/>
          </p:nvGrpSpPr>
          <p:grpSpPr>
            <a:xfrm>
              <a:off x="4666373" y="2058276"/>
              <a:ext cx="652596" cy="2792252"/>
              <a:chOff x="4807643" y="2367331"/>
              <a:chExt cx="652596" cy="2792252"/>
            </a:xfrm>
          </p:grpSpPr>
          <p:grpSp>
            <p:nvGrpSpPr>
              <p:cNvPr id="332" name="组合 109"/>
              <p:cNvGrpSpPr/>
              <p:nvPr/>
            </p:nvGrpSpPr>
            <p:grpSpPr>
              <a:xfrm>
                <a:off x="4817096" y="2367331"/>
                <a:ext cx="640037" cy="2646578"/>
                <a:chOff x="2316160" y="1460107"/>
                <a:chExt cx="908053" cy="3754831"/>
              </a:xfrm>
            </p:grpSpPr>
            <p:sp>
              <p:nvSpPr>
                <p:cNvPr id="333" name="Freeform 35"/>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DA1F28"/>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34" name="Freeform 35"/>
                <p:cNvSpPr/>
                <p:nvPr/>
              </p:nvSpPr>
              <p:spPr bwMode="auto">
                <a:xfrm>
                  <a:off x="2316160" y="1520406"/>
                  <a:ext cx="908049" cy="3512389"/>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ysClr val="windowText" lastClr="000000">
                        <a:lumMod val="65000"/>
                        <a:lumOff val="35000"/>
                        <a:alpha val="30000"/>
                      </a:sysClr>
                    </a:gs>
                    <a:gs pos="52000">
                      <a:sysClr val="window" lastClr="FFFFFF">
                        <a:alpha val="30000"/>
                      </a:sysClr>
                    </a:gs>
                    <a:gs pos="100000">
                      <a:sysClr val="windowText" lastClr="000000">
                        <a:lumMod val="65000"/>
                        <a:lumOff val="35000"/>
                        <a:alpha val="30000"/>
                      </a:sysClr>
                    </a:gs>
                  </a:gsLst>
                  <a:lin ang="0" scaled="0"/>
                </a:gra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35" name="任意多边形 334"/>
                <p:cNvSpPr/>
                <p:nvPr/>
              </p:nvSpPr>
              <p:spPr bwMode="auto">
                <a:xfrm>
                  <a:off x="2316163" y="4360463"/>
                  <a:ext cx="908050" cy="811612"/>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336" name="椭圆 335"/>
                <p:cNvSpPr/>
                <p:nvPr/>
              </p:nvSpPr>
              <p:spPr>
                <a:xfrm>
                  <a:off x="2329516" y="1460107"/>
                  <a:ext cx="881344" cy="177740"/>
                </a:xfrm>
                <a:prstGeom prst="ellipse">
                  <a:avLst/>
                </a:prstGeom>
                <a:solidFill>
                  <a:srgbClr val="E9D1A9"/>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37" name="椭圆 336"/>
                <p:cNvSpPr/>
                <p:nvPr/>
              </p:nvSpPr>
              <p:spPr>
                <a:xfrm>
                  <a:off x="2613370" y="1510502"/>
                  <a:ext cx="313635" cy="81710"/>
                </a:xfrm>
                <a:prstGeom prst="ellipse">
                  <a:avLst/>
                </a:prstGeom>
                <a:solidFill>
                  <a:srgbClr val="B4812E"/>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38" name="任意多边形 337"/>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ysClr val="window" lastClr="FFFFFF">
                        <a:lumMod val="50000"/>
                      </a:sysClr>
                    </a:gs>
                    <a:gs pos="37000">
                      <a:sysClr val="windowText" lastClr="000000">
                        <a:lumMod val="75000"/>
                        <a:lumOff val="25000"/>
                      </a:sysClr>
                    </a:gs>
                    <a:gs pos="0">
                      <a:sysClr val="windowText" lastClr="000000">
                        <a:lumMod val="95000"/>
                        <a:lumOff val="5000"/>
                      </a:sysClr>
                    </a:gs>
                    <a:gs pos="100000">
                      <a:sysClr val="windowText" lastClr="000000"/>
                    </a:gs>
                  </a:gsLst>
                  <a:lin ang="0" scaled="0"/>
                </a:gradFill>
                <a:ln>
                  <a:noFill/>
                </a:ln>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sp>
            <p:nvSpPr>
              <p:cNvPr id="339" name="椭圆 338"/>
              <p:cNvSpPr/>
              <p:nvPr/>
            </p:nvSpPr>
            <p:spPr>
              <a:xfrm>
                <a:off x="4807643" y="4863257"/>
                <a:ext cx="652596" cy="296326"/>
              </a:xfrm>
              <a:prstGeom prst="ellipse">
                <a:avLst/>
              </a:prstGeom>
              <a:gradFill flip="none" rotWithShape="1">
                <a:gsLst>
                  <a:gs pos="0">
                    <a:sysClr val="windowText" lastClr="000000">
                      <a:lumMod val="75000"/>
                      <a:lumOff val="25000"/>
                      <a:alpha val="75000"/>
                    </a:sysClr>
                  </a:gs>
                  <a:gs pos="40000">
                    <a:srgbClr val="8D8D8D">
                      <a:alpha val="37000"/>
                    </a:srgbClr>
                  </a:gs>
                  <a:gs pos="100000">
                    <a:sysClr val="window" lastClr="FFFFFF">
                      <a:lumMod val="85000"/>
                      <a:alpha val="0"/>
                    </a:sysClr>
                  </a:gs>
                </a:gsLst>
                <a:path path="shape">
                  <a:fillToRect l="50000" t="50000" r="50000" b="50000"/>
                </a:path>
                <a:tileRect/>
              </a:gra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340" name="文本框 85"/>
            <p:cNvSpPr txBox="1"/>
            <p:nvPr/>
          </p:nvSpPr>
          <p:spPr>
            <a:xfrm>
              <a:off x="4690926" y="2432936"/>
              <a:ext cx="604103" cy="1969701"/>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sz="23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我的不足</a:t>
              </a:r>
              <a:r>
                <a:rPr kumimoji="0" lang="en-US" altLang="zh-CN" sz="23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1000"/>
                                        <p:tgtEl>
                                          <p:spTgt spid="5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80"/>
                                        </p:tgtEl>
                                        <p:attrNameLst>
                                          <p:attrName>style.visibility</p:attrName>
                                        </p:attrNameLst>
                                      </p:cBhvr>
                                      <p:to>
                                        <p:strVal val="visible"/>
                                      </p:to>
                                    </p:set>
                                    <p:animEffect transition="in" filter="wipe(up)">
                                      <p:cBhvr>
                                        <p:cTn id="11" dur="1000"/>
                                        <p:tgtEl>
                                          <p:spTgt spid="180"/>
                                        </p:tgtEl>
                                      </p:cBhvr>
                                    </p:animEffect>
                                  </p:childTnLst>
                                </p:cTn>
                              </p:par>
                            </p:childTnLst>
                          </p:cTn>
                        </p:par>
                        <p:par>
                          <p:cTn id="12" fill="hold">
                            <p:stCondLst>
                              <p:cond delay="2000"/>
                            </p:stCondLst>
                            <p:childTnLst>
                              <p:par>
                                <p:cTn id="13" presetID="37" presetClass="entr" presetSubtype="0" fill="hold" nodeType="after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1000"/>
                                        <p:tgtEl>
                                          <p:spTgt spid="308"/>
                                        </p:tgtEl>
                                      </p:cBhvr>
                                    </p:animEffect>
                                    <p:anim calcmode="lin" valueType="num">
                                      <p:cBhvr>
                                        <p:cTn id="16" dur="1000" fill="hold"/>
                                        <p:tgtEl>
                                          <p:spTgt spid="308"/>
                                        </p:tgtEl>
                                        <p:attrNameLst>
                                          <p:attrName>ppt_x</p:attrName>
                                        </p:attrNameLst>
                                      </p:cBhvr>
                                      <p:tavLst>
                                        <p:tav tm="0">
                                          <p:val>
                                            <p:strVal val="#ppt_x"/>
                                          </p:val>
                                        </p:tav>
                                        <p:tav tm="100000">
                                          <p:val>
                                            <p:strVal val="#ppt_x"/>
                                          </p:val>
                                        </p:tav>
                                      </p:tavLst>
                                    </p:anim>
                                    <p:anim calcmode="lin" valueType="num">
                                      <p:cBhvr>
                                        <p:cTn id="17" dur="900" decel="100000" fill="hold"/>
                                        <p:tgtEl>
                                          <p:spTgt spid="30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08"/>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250"/>
                                  </p:stCondLst>
                                  <p:childTnLst>
                                    <p:set>
                                      <p:cBhvr>
                                        <p:cTn id="20" dur="1" fill="hold">
                                          <p:stCondLst>
                                            <p:cond delay="0"/>
                                          </p:stCondLst>
                                        </p:cTn>
                                        <p:tgtEl>
                                          <p:spTgt spid="330"/>
                                        </p:tgtEl>
                                        <p:attrNameLst>
                                          <p:attrName>style.visibility</p:attrName>
                                        </p:attrNameLst>
                                      </p:cBhvr>
                                      <p:to>
                                        <p:strVal val="visible"/>
                                      </p:to>
                                    </p:set>
                                    <p:animEffect transition="in" filter="fade">
                                      <p:cBhvr>
                                        <p:cTn id="21" dur="1000"/>
                                        <p:tgtEl>
                                          <p:spTgt spid="330"/>
                                        </p:tgtEl>
                                      </p:cBhvr>
                                    </p:animEffect>
                                    <p:anim calcmode="lin" valueType="num">
                                      <p:cBhvr>
                                        <p:cTn id="22" dur="1000" fill="hold"/>
                                        <p:tgtEl>
                                          <p:spTgt spid="330"/>
                                        </p:tgtEl>
                                        <p:attrNameLst>
                                          <p:attrName>ppt_x</p:attrName>
                                        </p:attrNameLst>
                                      </p:cBhvr>
                                      <p:tavLst>
                                        <p:tav tm="0">
                                          <p:val>
                                            <p:strVal val="#ppt_x"/>
                                          </p:val>
                                        </p:tav>
                                        <p:tav tm="100000">
                                          <p:val>
                                            <p:strVal val="#ppt_x"/>
                                          </p:val>
                                        </p:tav>
                                      </p:tavLst>
                                    </p:anim>
                                    <p:anim calcmode="lin" valueType="num">
                                      <p:cBhvr>
                                        <p:cTn id="23" dur="900" decel="100000" fill="hold"/>
                                        <p:tgtEl>
                                          <p:spTgt spid="330"/>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zh-CN" altLang="en-US"/>
              <a:t>我的初心</a:t>
            </a:r>
          </a:p>
        </p:txBody>
      </p:sp>
      <p:sp>
        <p:nvSpPr>
          <p:cNvPr id="183" name="泪滴形 182"/>
          <p:cNvSpPr/>
          <p:nvPr/>
        </p:nvSpPr>
        <p:spPr>
          <a:xfrm>
            <a:off x="4218327" y="3807954"/>
            <a:ext cx="1748391" cy="1748390"/>
          </a:xfrm>
          <a:prstGeom prst="teardrop">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2D38"/>
              </a:solidFill>
              <a:cs typeface="+mn-ea"/>
              <a:sym typeface="+mn-lt"/>
            </a:endParaRPr>
          </a:p>
        </p:txBody>
      </p:sp>
      <p:sp>
        <p:nvSpPr>
          <p:cNvPr id="184" name="泪滴形 183"/>
          <p:cNvSpPr/>
          <p:nvPr/>
        </p:nvSpPr>
        <p:spPr>
          <a:xfrm rot="16200000">
            <a:off x="5966717" y="3807955"/>
            <a:ext cx="1748390" cy="1748391"/>
          </a:xfrm>
          <a:prstGeom prst="teardrop">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2D38"/>
              </a:solidFill>
              <a:cs typeface="+mn-ea"/>
              <a:sym typeface="+mn-lt"/>
            </a:endParaRPr>
          </a:p>
        </p:txBody>
      </p:sp>
      <p:sp>
        <p:nvSpPr>
          <p:cNvPr id="185" name="泪滴形 184"/>
          <p:cNvSpPr/>
          <p:nvPr/>
        </p:nvSpPr>
        <p:spPr>
          <a:xfrm rot="5400000" flipV="1">
            <a:off x="5967352" y="2045796"/>
            <a:ext cx="1748390" cy="1748391"/>
          </a:xfrm>
          <a:prstGeom prst="teardrop">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2D38"/>
              </a:solidFill>
              <a:cs typeface="+mn-ea"/>
              <a:sym typeface="+mn-lt"/>
            </a:endParaRPr>
          </a:p>
        </p:txBody>
      </p:sp>
      <p:sp>
        <p:nvSpPr>
          <p:cNvPr id="186" name="泪滴形 185"/>
          <p:cNvSpPr/>
          <p:nvPr/>
        </p:nvSpPr>
        <p:spPr>
          <a:xfrm rot="16200000" flipH="1" flipV="1">
            <a:off x="4218328" y="2045797"/>
            <a:ext cx="1748390" cy="1748391"/>
          </a:xfrm>
          <a:prstGeom prst="teardrop">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2D38"/>
              </a:solidFill>
              <a:cs typeface="+mn-ea"/>
              <a:sym typeface="+mn-lt"/>
            </a:endParaRPr>
          </a:p>
        </p:txBody>
      </p:sp>
      <p:sp>
        <p:nvSpPr>
          <p:cNvPr id="187" name="TextBox 15"/>
          <p:cNvSpPr txBox="1"/>
          <p:nvPr/>
        </p:nvSpPr>
        <p:spPr>
          <a:xfrm>
            <a:off x="4555614" y="2410724"/>
            <a:ext cx="1073817" cy="807085"/>
          </a:xfrm>
          <a:prstGeom prst="rect">
            <a:avLst/>
          </a:prstGeom>
          <a:noFill/>
        </p:spPr>
        <p:txBody>
          <a:bodyPr wrap="square" lIns="68580" tIns="34290" rIns="68580" bIns="34290" rtlCol="0">
            <a:spAutoFit/>
          </a:bodyPr>
          <a:lstStyle>
            <a:defPPr>
              <a:defRPr lang="zh-CN"/>
            </a:defPPr>
            <a:lvl1pPr algn="ctr">
              <a:defRPr>
                <a:solidFill>
                  <a:schemeClr val="bg1"/>
                </a:solidFill>
                <a:latin typeface="微软雅黑" panose="020B0503020204020204" charset="-122"/>
                <a:ea typeface="微软雅黑" panose="020B0503020204020204" charset="-122"/>
              </a:defRPr>
            </a:lvl1pPr>
          </a:lstStyle>
          <a:p>
            <a:r>
              <a:rPr lang="zh-CN" altLang="en-US" sz="4800" dirty="0">
                <a:solidFill>
                  <a:srgbClr val="6A2D38"/>
                </a:solidFill>
                <a:latin typeface="+mn-lt"/>
                <a:ea typeface="+mn-ea"/>
                <a:cs typeface="+mn-ea"/>
                <a:sym typeface="+mn-lt"/>
              </a:rPr>
              <a:t>鲁</a:t>
            </a:r>
          </a:p>
        </p:txBody>
      </p:sp>
      <p:sp>
        <p:nvSpPr>
          <p:cNvPr id="188" name="TextBox 16"/>
          <p:cNvSpPr txBox="1"/>
          <p:nvPr/>
        </p:nvSpPr>
        <p:spPr>
          <a:xfrm>
            <a:off x="6304005" y="2410724"/>
            <a:ext cx="1073817" cy="807085"/>
          </a:xfrm>
          <a:prstGeom prst="rect">
            <a:avLst/>
          </a:prstGeom>
          <a:noFill/>
        </p:spPr>
        <p:txBody>
          <a:bodyPr wrap="square" lIns="68580" tIns="34290" rIns="68580" bIns="34290" rtlCol="0">
            <a:spAutoFit/>
          </a:bodyPr>
          <a:lstStyle>
            <a:defPPr>
              <a:defRPr lang="zh-CN"/>
            </a:defPPr>
            <a:lvl1pPr algn="ctr">
              <a:defRPr>
                <a:solidFill>
                  <a:schemeClr val="bg1"/>
                </a:solidFill>
                <a:latin typeface="微软雅黑" panose="020B0503020204020204" charset="-122"/>
                <a:ea typeface="微软雅黑" panose="020B0503020204020204" charset="-122"/>
              </a:defRPr>
            </a:lvl1pPr>
          </a:lstStyle>
          <a:p>
            <a:r>
              <a:rPr lang="zh-CN" altLang="en-US" sz="4800" dirty="0">
                <a:solidFill>
                  <a:srgbClr val="6A2D38"/>
                </a:solidFill>
                <a:latin typeface="+mn-lt"/>
                <a:ea typeface="+mn-ea"/>
                <a:cs typeface="+mn-ea"/>
                <a:sym typeface="+mn-lt"/>
              </a:rPr>
              <a:t>南</a:t>
            </a:r>
          </a:p>
        </p:txBody>
      </p:sp>
      <p:sp>
        <p:nvSpPr>
          <p:cNvPr id="189" name="TextBox 23"/>
          <p:cNvSpPr txBox="1"/>
          <p:nvPr/>
        </p:nvSpPr>
        <p:spPr>
          <a:xfrm>
            <a:off x="4555613" y="4159113"/>
            <a:ext cx="1073817" cy="807085"/>
          </a:xfrm>
          <a:prstGeom prst="rect">
            <a:avLst/>
          </a:prstGeom>
          <a:noFill/>
        </p:spPr>
        <p:txBody>
          <a:bodyPr wrap="square" lIns="68580" tIns="34290" rIns="68580" bIns="34290" rtlCol="0">
            <a:spAutoFit/>
          </a:bodyPr>
          <a:lstStyle>
            <a:defPPr>
              <a:defRPr lang="zh-CN"/>
            </a:defPPr>
            <a:lvl1pPr algn="ctr">
              <a:defRPr>
                <a:solidFill>
                  <a:schemeClr val="bg1"/>
                </a:solidFill>
                <a:latin typeface="微软雅黑" panose="020B0503020204020204" charset="-122"/>
                <a:ea typeface="微软雅黑" panose="020B0503020204020204" charset="-122"/>
              </a:defRPr>
            </a:lvl1pPr>
          </a:lstStyle>
          <a:p>
            <a:r>
              <a:rPr lang="zh-CN" altLang="en-US" sz="4800" dirty="0">
                <a:solidFill>
                  <a:srgbClr val="6A2D38"/>
                </a:solidFill>
                <a:latin typeface="+mn-lt"/>
                <a:ea typeface="+mn-ea"/>
                <a:cs typeface="+mn-ea"/>
                <a:sym typeface="+mn-lt"/>
              </a:rPr>
              <a:t>制</a:t>
            </a:r>
          </a:p>
        </p:txBody>
      </p:sp>
      <p:sp>
        <p:nvSpPr>
          <p:cNvPr id="190" name="TextBox 24"/>
          <p:cNvSpPr txBox="1"/>
          <p:nvPr/>
        </p:nvSpPr>
        <p:spPr>
          <a:xfrm>
            <a:off x="6304005" y="4159113"/>
            <a:ext cx="1073817" cy="807085"/>
          </a:xfrm>
          <a:prstGeom prst="rect">
            <a:avLst/>
          </a:prstGeom>
          <a:noFill/>
        </p:spPr>
        <p:txBody>
          <a:bodyPr wrap="square" lIns="68580" tIns="34290" rIns="68580" bIns="34290" rtlCol="0">
            <a:spAutoFit/>
          </a:bodyPr>
          <a:lstStyle>
            <a:defPPr>
              <a:defRPr lang="zh-CN"/>
            </a:defPPr>
            <a:lvl1pPr algn="ctr">
              <a:defRPr>
                <a:solidFill>
                  <a:schemeClr val="bg1"/>
                </a:solidFill>
                <a:latin typeface="微软雅黑" panose="020B0503020204020204" charset="-122"/>
                <a:ea typeface="微软雅黑" panose="020B0503020204020204" charset="-122"/>
              </a:defRPr>
            </a:lvl1pPr>
          </a:lstStyle>
          <a:p>
            <a:r>
              <a:rPr lang="zh-CN" altLang="en-US" sz="4800" dirty="0">
                <a:solidFill>
                  <a:srgbClr val="6A2D38"/>
                </a:solidFill>
                <a:latin typeface="+mn-lt"/>
                <a:ea typeface="+mn-ea"/>
                <a:cs typeface="+mn-ea"/>
                <a:sym typeface="+mn-lt"/>
              </a:rPr>
              <a:t>药</a:t>
            </a:r>
          </a:p>
        </p:txBody>
      </p:sp>
      <p:sp>
        <p:nvSpPr>
          <p:cNvPr id="192" name="文本框 191"/>
          <p:cNvSpPr txBox="1"/>
          <p:nvPr/>
        </p:nvSpPr>
        <p:spPr>
          <a:xfrm>
            <a:off x="1397468" y="2214348"/>
            <a:ext cx="2510668" cy="1198880"/>
          </a:xfrm>
          <a:prstGeom prst="rect">
            <a:avLst/>
          </a:prstGeom>
          <a:noFill/>
        </p:spPr>
        <p:txBody>
          <a:bodyPr wrap="square" rtlCol="0">
            <a:spAutoFit/>
          </a:bodyPr>
          <a:lstStyle/>
          <a:p>
            <a:r>
              <a:rPr lang="zh-CN" dirty="0">
                <a:solidFill>
                  <a:srgbClr val="FFC000"/>
                </a:solidFill>
                <a:cs typeface="+mn-ea"/>
                <a:sym typeface="+mn-lt"/>
              </a:rPr>
              <a:t>学习药学让我对药学有了初步了解，鲁南让我</a:t>
            </a:r>
            <a:r>
              <a:rPr lang="zh-CN" altLang="en-US" dirty="0">
                <a:solidFill>
                  <a:srgbClr val="FFC000"/>
                </a:solidFill>
                <a:cs typeface="+mn-ea"/>
                <a:sym typeface="+mn-lt"/>
              </a:rPr>
              <a:t>对</a:t>
            </a:r>
            <a:r>
              <a:rPr lang="zh-CN" dirty="0">
                <a:solidFill>
                  <a:srgbClr val="FFC000"/>
                </a:solidFill>
                <a:cs typeface="+mn-ea"/>
                <a:sym typeface="+mn-lt"/>
              </a:rPr>
              <a:t>制药人的工匠精神有了更多的崇敬。</a:t>
            </a:r>
          </a:p>
        </p:txBody>
      </p:sp>
      <p:sp>
        <p:nvSpPr>
          <p:cNvPr id="195" name="文本框 194"/>
          <p:cNvSpPr txBox="1"/>
          <p:nvPr/>
        </p:nvSpPr>
        <p:spPr>
          <a:xfrm>
            <a:off x="1397468" y="4159305"/>
            <a:ext cx="2510668" cy="1198880"/>
          </a:xfrm>
          <a:prstGeom prst="rect">
            <a:avLst/>
          </a:prstGeom>
          <a:noFill/>
        </p:spPr>
        <p:txBody>
          <a:bodyPr wrap="square" rtlCol="0">
            <a:spAutoFit/>
          </a:bodyPr>
          <a:lstStyle/>
          <a:p>
            <a:r>
              <a:rPr lang="zh-CN" dirty="0">
                <a:solidFill>
                  <a:schemeClr val="accent2"/>
                </a:solidFill>
                <a:cs typeface="+mn-ea"/>
                <a:sym typeface="+mn-lt"/>
              </a:rPr>
              <a:t>大学期间的打工经历让我喜欢上了服务行业，深深喜欢上这样一种解决解答问题的感觉。</a:t>
            </a:r>
            <a:endParaRPr lang="zh-CN" altLang="zh-CN" dirty="0">
              <a:solidFill>
                <a:schemeClr val="accent2"/>
              </a:solidFill>
              <a:cs typeface="+mn-ea"/>
              <a:sym typeface="+mn-lt"/>
            </a:endParaRPr>
          </a:p>
        </p:txBody>
      </p:sp>
      <p:sp>
        <p:nvSpPr>
          <p:cNvPr id="198" name="文本框 197"/>
          <p:cNvSpPr txBox="1"/>
          <p:nvPr/>
        </p:nvSpPr>
        <p:spPr>
          <a:xfrm>
            <a:off x="8583342" y="2214348"/>
            <a:ext cx="2510668" cy="1476375"/>
          </a:xfrm>
          <a:prstGeom prst="rect">
            <a:avLst/>
          </a:prstGeom>
          <a:noFill/>
        </p:spPr>
        <p:txBody>
          <a:bodyPr wrap="square" rtlCol="0">
            <a:spAutoFit/>
          </a:bodyPr>
          <a:lstStyle/>
          <a:p>
            <a:r>
              <a:rPr lang="zh-CN" dirty="0">
                <a:solidFill>
                  <a:srgbClr val="00B050"/>
                </a:solidFill>
                <a:cs typeface="+mn-ea"/>
                <a:sym typeface="+mn-lt"/>
              </a:rPr>
              <a:t>喜欢销售，喜欢达到目标后的那种喜悦，喜欢努力时候的自己那种</a:t>
            </a:r>
            <a:r>
              <a:rPr lang="en-US" altLang="zh-CN" dirty="0">
                <a:solidFill>
                  <a:srgbClr val="00B050"/>
                </a:solidFill>
                <a:cs typeface="+mn-ea"/>
                <a:sym typeface="+mn-lt"/>
              </a:rPr>
              <a:t>“</a:t>
            </a:r>
            <a:r>
              <a:rPr lang="zh-CN" altLang="en-US" dirty="0">
                <a:solidFill>
                  <a:srgbClr val="00B050"/>
                </a:solidFill>
                <a:cs typeface="+mn-ea"/>
                <a:sym typeface="+mn-lt"/>
              </a:rPr>
              <a:t>被汗水浸湿</a:t>
            </a:r>
            <a:r>
              <a:rPr lang="en-US" altLang="zh-CN" dirty="0">
                <a:solidFill>
                  <a:srgbClr val="00B050"/>
                </a:solidFill>
                <a:cs typeface="+mn-ea"/>
                <a:sym typeface="+mn-lt"/>
              </a:rPr>
              <a:t>”</a:t>
            </a:r>
            <a:r>
              <a:rPr lang="zh-CN" altLang="en-US" dirty="0">
                <a:solidFill>
                  <a:srgbClr val="00B050"/>
                </a:solidFill>
                <a:cs typeface="+mn-ea"/>
                <a:sym typeface="+mn-lt"/>
              </a:rPr>
              <a:t>的模样。</a:t>
            </a:r>
          </a:p>
          <a:p>
            <a:endParaRPr lang="zh-CN" altLang="en-US" dirty="0">
              <a:solidFill>
                <a:srgbClr val="00B050"/>
              </a:solidFill>
              <a:cs typeface="+mn-ea"/>
              <a:sym typeface="+mn-lt"/>
            </a:endParaRPr>
          </a:p>
        </p:txBody>
      </p:sp>
      <p:sp>
        <p:nvSpPr>
          <p:cNvPr id="201" name="文本框 200"/>
          <p:cNvSpPr txBox="1"/>
          <p:nvPr/>
        </p:nvSpPr>
        <p:spPr>
          <a:xfrm>
            <a:off x="8664622" y="4159305"/>
            <a:ext cx="2510668" cy="1753235"/>
          </a:xfrm>
          <a:prstGeom prst="rect">
            <a:avLst/>
          </a:prstGeom>
          <a:noFill/>
        </p:spPr>
        <p:txBody>
          <a:bodyPr wrap="square" rtlCol="0">
            <a:spAutoFit/>
          </a:bodyPr>
          <a:lstStyle/>
          <a:p>
            <a:r>
              <a:rPr lang="zh-CN" dirty="0">
                <a:solidFill>
                  <a:schemeClr val="bg1"/>
                </a:solidFill>
                <a:cs typeface="+mn-ea"/>
                <a:sym typeface="+mn-lt"/>
              </a:rPr>
              <a:t>不忘初心，感谢公司以及领导给我这个可以让我把自己专业和个人喜好结合的工作， 我必定会带着感恩之心努力向前。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500" fill="hold"/>
                                        <p:tgtEl>
                                          <p:spTgt spid="192"/>
                                        </p:tgtEl>
                                        <p:attrNameLst>
                                          <p:attrName>ppt_x</p:attrName>
                                        </p:attrNameLst>
                                      </p:cBhvr>
                                      <p:tavLst>
                                        <p:tav tm="0">
                                          <p:val>
                                            <p:strVal val="#ppt_x"/>
                                          </p:val>
                                        </p:tav>
                                        <p:tav tm="100000">
                                          <p:val>
                                            <p:strVal val="#ppt_x"/>
                                          </p:val>
                                        </p:tav>
                                      </p:tavLst>
                                    </p:anim>
                                    <p:anim calcmode="lin" valueType="num">
                                      <p:cBhvr additive="base">
                                        <p:cTn id="8" dur="500" fill="hold"/>
                                        <p:tgtEl>
                                          <p:spTgt spid="1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ppt_x"/>
                                          </p:val>
                                        </p:tav>
                                        <p:tav tm="100000">
                                          <p:val>
                                            <p:strVal val="#ppt_x"/>
                                          </p:val>
                                        </p:tav>
                                      </p:tavLst>
                                    </p:anim>
                                    <p:anim calcmode="lin" valueType="num">
                                      <p:cBhvr additive="base">
                                        <p:cTn id="12" dur="500" fill="hold"/>
                                        <p:tgtEl>
                                          <p:spTgt spid="19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8"/>
                                        </p:tgtEl>
                                        <p:attrNameLst>
                                          <p:attrName>style.visibility</p:attrName>
                                        </p:attrNameLst>
                                      </p:cBhvr>
                                      <p:to>
                                        <p:strVal val="visible"/>
                                      </p:to>
                                    </p:set>
                                    <p:anim calcmode="lin" valueType="num">
                                      <p:cBhvr additive="base">
                                        <p:cTn id="15" dur="500" fill="hold"/>
                                        <p:tgtEl>
                                          <p:spTgt spid="198"/>
                                        </p:tgtEl>
                                        <p:attrNameLst>
                                          <p:attrName>ppt_x</p:attrName>
                                        </p:attrNameLst>
                                      </p:cBhvr>
                                      <p:tavLst>
                                        <p:tav tm="0">
                                          <p:val>
                                            <p:strVal val="#ppt_x"/>
                                          </p:val>
                                        </p:tav>
                                        <p:tav tm="100000">
                                          <p:val>
                                            <p:strVal val="#ppt_x"/>
                                          </p:val>
                                        </p:tav>
                                      </p:tavLst>
                                    </p:anim>
                                    <p:anim calcmode="lin" valueType="num">
                                      <p:cBhvr additive="base">
                                        <p:cTn id="16" dur="500" fill="hold"/>
                                        <p:tgtEl>
                                          <p:spTgt spid="19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4" presetClass="entr" presetSubtype="16" fill="hold" grpId="0" nodeType="with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box(in)">
                                      <p:cBhvr>
                                        <p:cTn id="23" dur="2000"/>
                                        <p:tgtEl>
                                          <p:spTgt spid="183"/>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84"/>
                                        </p:tgtEl>
                                        <p:attrNameLst>
                                          <p:attrName>style.visibility</p:attrName>
                                        </p:attrNameLst>
                                      </p:cBhvr>
                                      <p:to>
                                        <p:strVal val="visible"/>
                                      </p:to>
                                    </p:set>
                                    <p:animEffect transition="in" filter="box(in)">
                                      <p:cBhvr>
                                        <p:cTn id="26" dur="2000"/>
                                        <p:tgtEl>
                                          <p:spTgt spid="184"/>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box(in)">
                                      <p:cBhvr>
                                        <p:cTn id="29" dur="2000"/>
                                        <p:tgtEl>
                                          <p:spTgt spid="185"/>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box(in)">
                                      <p:cBhvr>
                                        <p:cTn id="32" dur="2000"/>
                                        <p:tgtEl>
                                          <p:spTgt spid="186"/>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87"/>
                                        </p:tgtEl>
                                        <p:attrNameLst>
                                          <p:attrName>style.visibility</p:attrName>
                                        </p:attrNameLst>
                                      </p:cBhvr>
                                      <p:to>
                                        <p:strVal val="visible"/>
                                      </p:to>
                                    </p:set>
                                    <p:animEffect transition="in" filter="box(in)">
                                      <p:cBhvr>
                                        <p:cTn id="35" dur="2000"/>
                                        <p:tgtEl>
                                          <p:spTgt spid="187"/>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188"/>
                                        </p:tgtEl>
                                        <p:attrNameLst>
                                          <p:attrName>style.visibility</p:attrName>
                                        </p:attrNameLst>
                                      </p:cBhvr>
                                      <p:to>
                                        <p:strVal val="visible"/>
                                      </p:to>
                                    </p:set>
                                    <p:animEffect transition="in" filter="box(in)">
                                      <p:cBhvr>
                                        <p:cTn id="38" dur="2000"/>
                                        <p:tgtEl>
                                          <p:spTgt spid="188"/>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189"/>
                                        </p:tgtEl>
                                        <p:attrNameLst>
                                          <p:attrName>style.visibility</p:attrName>
                                        </p:attrNameLst>
                                      </p:cBhvr>
                                      <p:to>
                                        <p:strVal val="visible"/>
                                      </p:to>
                                    </p:set>
                                    <p:animEffect transition="in" filter="box(in)">
                                      <p:cBhvr>
                                        <p:cTn id="41" dur="2000"/>
                                        <p:tgtEl>
                                          <p:spTgt spid="189"/>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box(in)">
                                      <p:cBhvr>
                                        <p:cTn id="44" dur="2000"/>
                                        <p:tgtEl>
                                          <p:spTgt spid="190"/>
                                        </p:tgtEl>
                                      </p:cBhvr>
                                    </p:animEffect>
                                  </p:childTnLst>
                                </p:cTn>
                              </p:par>
                              <p:par>
                                <p:cTn id="45" presetID="4" presetClass="entr" presetSubtype="16" fill="hold" grpId="1" nodeType="withEffect">
                                  <p:stCondLst>
                                    <p:cond delay="0"/>
                                  </p:stCondLst>
                                  <p:childTnLst>
                                    <p:set>
                                      <p:cBhvr>
                                        <p:cTn id="46" dur="1" fill="hold">
                                          <p:stCondLst>
                                            <p:cond delay="0"/>
                                          </p:stCondLst>
                                        </p:cTn>
                                        <p:tgtEl>
                                          <p:spTgt spid="192"/>
                                        </p:tgtEl>
                                        <p:attrNameLst>
                                          <p:attrName>style.visibility</p:attrName>
                                        </p:attrNameLst>
                                      </p:cBhvr>
                                      <p:to>
                                        <p:strVal val="visible"/>
                                      </p:to>
                                    </p:set>
                                    <p:animEffect transition="in" filter="box(in)">
                                      <p:cBhvr>
                                        <p:cTn id="47" dur="2000"/>
                                        <p:tgtEl>
                                          <p:spTgt spid="192"/>
                                        </p:tgtEl>
                                      </p:cBhvr>
                                    </p:animEffect>
                                  </p:childTnLst>
                                </p:cTn>
                              </p:par>
                              <p:par>
                                <p:cTn id="48" presetID="4" presetClass="entr" presetSubtype="16" fill="hold" grpId="1" nodeType="withEffect">
                                  <p:stCondLst>
                                    <p:cond delay="0"/>
                                  </p:stCondLst>
                                  <p:childTnLst>
                                    <p:set>
                                      <p:cBhvr>
                                        <p:cTn id="49" dur="1" fill="hold">
                                          <p:stCondLst>
                                            <p:cond delay="0"/>
                                          </p:stCondLst>
                                        </p:cTn>
                                        <p:tgtEl>
                                          <p:spTgt spid="195"/>
                                        </p:tgtEl>
                                        <p:attrNameLst>
                                          <p:attrName>style.visibility</p:attrName>
                                        </p:attrNameLst>
                                      </p:cBhvr>
                                      <p:to>
                                        <p:strVal val="visible"/>
                                      </p:to>
                                    </p:set>
                                    <p:animEffect transition="in" filter="box(in)">
                                      <p:cBhvr>
                                        <p:cTn id="50" dur="2000"/>
                                        <p:tgtEl>
                                          <p:spTgt spid="195"/>
                                        </p:tgtEl>
                                      </p:cBhvr>
                                    </p:animEffect>
                                  </p:childTnLst>
                                </p:cTn>
                              </p:par>
                              <p:par>
                                <p:cTn id="51" presetID="4" presetClass="entr" presetSubtype="16" fill="hold" grpId="1" nodeType="withEffect">
                                  <p:stCondLst>
                                    <p:cond delay="0"/>
                                  </p:stCondLst>
                                  <p:childTnLst>
                                    <p:set>
                                      <p:cBhvr>
                                        <p:cTn id="52" dur="1" fill="hold">
                                          <p:stCondLst>
                                            <p:cond delay="0"/>
                                          </p:stCondLst>
                                        </p:cTn>
                                        <p:tgtEl>
                                          <p:spTgt spid="198"/>
                                        </p:tgtEl>
                                        <p:attrNameLst>
                                          <p:attrName>style.visibility</p:attrName>
                                        </p:attrNameLst>
                                      </p:cBhvr>
                                      <p:to>
                                        <p:strVal val="visible"/>
                                      </p:to>
                                    </p:set>
                                    <p:animEffect transition="in" filter="box(in)">
                                      <p:cBhvr>
                                        <p:cTn id="53" dur="2000"/>
                                        <p:tgtEl>
                                          <p:spTgt spid="198"/>
                                        </p:tgtEl>
                                      </p:cBhvr>
                                    </p:animEffect>
                                  </p:childTnLst>
                                </p:cTn>
                              </p:par>
                              <p:par>
                                <p:cTn id="54" presetID="4" presetClass="entr" presetSubtype="16" fill="hold" grpId="1" nodeType="withEffect">
                                  <p:stCondLst>
                                    <p:cond delay="0"/>
                                  </p:stCondLst>
                                  <p:childTnLst>
                                    <p:set>
                                      <p:cBhvr>
                                        <p:cTn id="55" dur="1" fill="hold">
                                          <p:stCondLst>
                                            <p:cond delay="0"/>
                                          </p:stCondLst>
                                        </p:cTn>
                                        <p:tgtEl>
                                          <p:spTgt spid="201"/>
                                        </p:tgtEl>
                                        <p:attrNameLst>
                                          <p:attrName>style.visibility</p:attrName>
                                        </p:attrNameLst>
                                      </p:cBhvr>
                                      <p:to>
                                        <p:strVal val="visible"/>
                                      </p:to>
                                    </p:set>
                                    <p:animEffect transition="in" filter="box(in)">
                                      <p:cBhvr>
                                        <p:cTn id="56" dur="2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85" grpId="0" animBg="1"/>
      <p:bldP spid="186" grpId="0" animBg="1"/>
      <p:bldP spid="187" grpId="0"/>
      <p:bldP spid="188" grpId="0"/>
      <p:bldP spid="189" grpId="0"/>
      <p:bldP spid="190" grpId="0"/>
      <p:bldP spid="192" grpId="0"/>
      <p:bldP spid="192" grpId="1"/>
      <p:bldP spid="195" grpId="0"/>
      <p:bldP spid="195" grpId="1"/>
      <p:bldP spid="198" grpId="0"/>
      <p:bldP spid="198" grpId="1"/>
      <p:bldP spid="201" grpId="0"/>
      <p:bldP spid="20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 1"/>
          <p:cNvGrpSpPr/>
          <p:nvPr/>
        </p:nvGrpSpPr>
        <p:grpSpPr>
          <a:xfrm>
            <a:off x="3931110" y="2137583"/>
            <a:ext cx="4329684" cy="1038313"/>
            <a:chOff x="3957460" y="1328691"/>
            <a:chExt cx="4329684" cy="1038313"/>
          </a:xfrm>
        </p:grpSpPr>
        <p:sp>
          <p:nvSpPr>
            <p:cNvPr id="3" name="矩形 2"/>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957460" y="1328691"/>
              <a:ext cx="4329684" cy="1015663"/>
            </a:xfrm>
            <a:prstGeom prst="rect">
              <a:avLst/>
            </a:prstGeom>
            <a:noFill/>
            <a:ln>
              <a:noFill/>
            </a:ln>
          </p:spPr>
          <p:txBody>
            <a:bodyPr wrap="square" rtlCol="0">
              <a:spAutoFit/>
            </a:bodyPr>
            <a:lstStyle/>
            <a:p>
              <a:pPr algn="ctr"/>
              <a:r>
                <a:rPr kumimoji="1" lang="en-US" altLang="zh-CN" sz="6000" b="1" dirty="0">
                  <a:solidFill>
                    <a:schemeClr val="bg1"/>
                  </a:solidFill>
                </a:rPr>
                <a:t>PART</a:t>
              </a:r>
              <a:r>
                <a:rPr kumimoji="1" lang="zh-CN" altLang="en-US" sz="6000" b="1" dirty="0">
                  <a:solidFill>
                    <a:schemeClr val="bg1"/>
                  </a:solidFill>
                </a:rPr>
                <a:t> </a:t>
              </a:r>
              <a:r>
                <a:rPr kumimoji="1" lang="en-US" altLang="zh-CN" sz="6000" b="1" dirty="0">
                  <a:solidFill>
                    <a:schemeClr val="bg1"/>
                  </a:solidFill>
                </a:rPr>
                <a:t>THREE</a:t>
              </a:r>
              <a:endParaRPr kumimoji="1" lang="zh-CN" altLang="en-US" sz="6000" b="1" dirty="0">
                <a:solidFill>
                  <a:schemeClr val="bg1"/>
                </a:solidFill>
              </a:endParaRPr>
            </a:p>
          </p:txBody>
        </p:sp>
      </p:grpSp>
      <p:grpSp>
        <p:nvGrpSpPr>
          <p:cNvPr id="7" name="组 6"/>
          <p:cNvGrpSpPr/>
          <p:nvPr/>
        </p:nvGrpSpPr>
        <p:grpSpPr>
          <a:xfrm rot="1718587">
            <a:off x="3286641" y="1438409"/>
            <a:ext cx="1024513" cy="1398348"/>
            <a:chOff x="3087349" y="2414413"/>
            <a:chExt cx="1024513" cy="1398348"/>
          </a:xfrm>
        </p:grpSpPr>
        <p:sp>
          <p:nvSpPr>
            <p:cNvPr id="8" name="椭圆 7"/>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6" name="图片 5"/>
          <p:cNvPicPr>
            <a:picLocks noChangeAspect="1"/>
          </p:cNvPicPr>
          <p:nvPr/>
        </p:nvPicPr>
        <p:blipFill>
          <a:blip r:embed="rId3"/>
          <a:stretch>
            <a:fillRect/>
          </a:stretch>
        </p:blipFill>
        <p:spPr>
          <a:xfrm>
            <a:off x="10483215" y="47625"/>
            <a:ext cx="1618615" cy="816610"/>
          </a:xfrm>
          <a:prstGeom prst="rect">
            <a:avLst/>
          </a:prstGeom>
        </p:spPr>
      </p:pic>
      <p:sp>
        <p:nvSpPr>
          <p:cNvPr id="26" name="文本框 25"/>
          <p:cNvSpPr txBox="1"/>
          <p:nvPr/>
        </p:nvSpPr>
        <p:spPr>
          <a:xfrm>
            <a:off x="4136390" y="3402965"/>
            <a:ext cx="3925570" cy="583565"/>
          </a:xfrm>
          <a:prstGeom prst="rect">
            <a:avLst/>
          </a:prstGeom>
          <a:noFill/>
        </p:spPr>
        <p:txBody>
          <a:bodyPr wrap="square" rtlCol="0">
            <a:spAutoFit/>
          </a:bodyPr>
          <a:lstStyle/>
          <a:p>
            <a:pPr algn="ctr"/>
            <a:r>
              <a:rPr lang="zh-CN" altLang="en-US" sz="3200" b="1">
                <a:solidFill>
                  <a:schemeClr val="bg1"/>
                </a:solidFill>
              </a:rPr>
              <a:t>工作体会</a:t>
            </a:r>
          </a:p>
        </p:txBody>
      </p:sp>
      <p:sp>
        <p:nvSpPr>
          <p:cNvPr id="12" name="文本框 11"/>
          <p:cNvSpPr txBox="1"/>
          <p:nvPr/>
        </p:nvSpPr>
        <p:spPr>
          <a:xfrm>
            <a:off x="3964227" y="4202349"/>
            <a:ext cx="4329586" cy="1938020"/>
          </a:xfrm>
          <a:prstGeom prst="rect">
            <a:avLst/>
          </a:prstGeom>
          <a:noFill/>
          <a:ln>
            <a:noFill/>
          </a:ln>
        </p:spPr>
        <p:txBody>
          <a:bodyPr wrap="square" rtlCol="0">
            <a:spAutoFit/>
          </a:bodyPr>
          <a:lstStyle/>
          <a:p>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1.</a:t>
            </a:r>
            <a:r>
              <a:rPr kumimoji="1" lang="zh-CN" sz="2400" b="1" dirty="0">
                <a:solidFill>
                  <a:schemeClr val="bg1"/>
                </a:solidFill>
                <a:latin typeface="微软雅黑" panose="020B0503020204020204" charset="-122"/>
                <a:ea typeface="微软雅黑" panose="020B0503020204020204" charset="-122"/>
                <a:cs typeface="微软雅黑" panose="020B0503020204020204" charset="-122"/>
              </a:rPr>
              <a:t>岗位认知</a:t>
            </a: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2.</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自我认知</a:t>
            </a:r>
            <a:endPar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3.</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团队认知</a:t>
            </a:r>
          </a:p>
        </p:txBody>
      </p:sp>
      <p:grpSp>
        <p:nvGrpSpPr>
          <p:cNvPr id="13" name="组合 8"/>
          <p:cNvGrpSpPr/>
          <p:nvPr/>
        </p:nvGrpSpPr>
        <p:grpSpPr>
          <a:xfrm>
            <a:off x="4520816" y="4288039"/>
            <a:ext cx="435792" cy="404332"/>
            <a:chOff x="7903081" y="894379"/>
            <a:chExt cx="675141" cy="626498"/>
          </a:xfrm>
          <a:solidFill>
            <a:srgbClr val="39639D"/>
          </a:solidFill>
        </p:grpSpPr>
        <p:sp>
          <p:nvSpPr>
            <p:cNvPr id="14"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5"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6"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7" name="组合 5"/>
          <p:cNvGrpSpPr/>
          <p:nvPr/>
        </p:nvGrpSpPr>
        <p:grpSpPr>
          <a:xfrm>
            <a:off x="4499776" y="5015326"/>
            <a:ext cx="372053" cy="453428"/>
            <a:chOff x="3683997" y="856343"/>
            <a:chExt cx="576394" cy="702571"/>
          </a:xfrm>
          <a:solidFill>
            <a:srgbClr val="2DA2BF"/>
          </a:solidFill>
        </p:grpSpPr>
        <p:sp>
          <p:nvSpPr>
            <p:cNvPr id="18"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9"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20" name="组合 19"/>
          <p:cNvGrpSpPr/>
          <p:nvPr/>
        </p:nvGrpSpPr>
        <p:grpSpPr>
          <a:xfrm>
            <a:off x="4520816" y="5654540"/>
            <a:ext cx="457747" cy="432186"/>
            <a:chOff x="6460269" y="872801"/>
            <a:chExt cx="709154" cy="669655"/>
          </a:xfrm>
          <a:solidFill>
            <a:srgbClr val="EB641B"/>
          </a:solidFill>
        </p:grpSpPr>
        <p:sp>
          <p:nvSpPr>
            <p:cNvPr id="21"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22"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randombar(horizontal)">
                                      <p:cBhvr>
                                        <p:cTn id="11" dur="500"/>
                                        <p:tgtEl>
                                          <p:spTgt spid="17"/>
                                        </p:tgtEl>
                                      </p:cBhvr>
                                    </p:animEffect>
                                  </p:childTnLst>
                                </p:cTn>
                              </p:par>
                              <p:par>
                                <p:cTn id="12" presetID="14" presetClass="entr" presetSubtype="1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randombar(horizontal)">
                                      <p:cBhvr>
                                        <p:cTn id="14" dur="500"/>
                                        <p:tgtEl>
                                          <p:spTgt spid="2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kumimoji="1" lang="zh-CN" dirty="0"/>
              <a:t>岗位认知</a:t>
            </a:r>
            <a:endParaRPr kumimoji="1" lang="zh-CN"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rot="2700000">
            <a:off x="1389381" y="2995634"/>
            <a:ext cx="2386910" cy="238691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9" name="矩形 8"/>
          <p:cNvSpPr/>
          <p:nvPr/>
        </p:nvSpPr>
        <p:spPr>
          <a:xfrm rot="2700000">
            <a:off x="3292000" y="1920027"/>
            <a:ext cx="1841857" cy="184185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0" name="矩形 9"/>
          <p:cNvSpPr/>
          <p:nvPr/>
        </p:nvSpPr>
        <p:spPr>
          <a:xfrm rot="2700000">
            <a:off x="3607661" y="4485507"/>
            <a:ext cx="1210444" cy="121044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1" name="矩形 10"/>
          <p:cNvSpPr/>
          <p:nvPr/>
        </p:nvSpPr>
        <p:spPr>
          <a:xfrm rot="2700000">
            <a:off x="4440815" y="3778352"/>
            <a:ext cx="822536" cy="821119"/>
          </a:xfrm>
          <a:prstGeom prst="rect">
            <a:avLst/>
          </a:prstGeom>
          <a:solidFill>
            <a:srgbClr val="1D379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8" name="椭圆 17"/>
          <p:cNvSpPr/>
          <p:nvPr/>
        </p:nvSpPr>
        <p:spPr>
          <a:xfrm>
            <a:off x="6257850" y="1743760"/>
            <a:ext cx="400111" cy="400111"/>
          </a:xfrm>
          <a:prstGeom prst="ellipse">
            <a:avLst/>
          </a:prstGeom>
          <a:solidFill>
            <a:srgbClr val="67315A"/>
          </a:solidFill>
          <a:ln>
            <a:solidFill>
              <a:srgbClr val="6A2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1" name="椭圆 20"/>
          <p:cNvSpPr/>
          <p:nvPr/>
        </p:nvSpPr>
        <p:spPr>
          <a:xfrm>
            <a:off x="6258201" y="3251371"/>
            <a:ext cx="400111" cy="400111"/>
          </a:xfrm>
          <a:prstGeom prst="ellipse">
            <a:avLst/>
          </a:prstGeom>
          <a:solidFill>
            <a:srgbClr val="67315A"/>
          </a:solidFill>
          <a:ln>
            <a:solidFill>
              <a:srgbClr val="6A2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椭圆 23"/>
          <p:cNvSpPr/>
          <p:nvPr/>
        </p:nvSpPr>
        <p:spPr>
          <a:xfrm>
            <a:off x="6258166" y="5042426"/>
            <a:ext cx="400111" cy="400111"/>
          </a:xfrm>
          <a:prstGeom prst="ellipse">
            <a:avLst/>
          </a:prstGeom>
          <a:solidFill>
            <a:srgbClr val="67315A"/>
          </a:solidFill>
          <a:ln>
            <a:solidFill>
              <a:srgbClr val="6A2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7" name="图片 6"/>
          <p:cNvPicPr>
            <a:picLocks noChangeAspect="1"/>
          </p:cNvPicPr>
          <p:nvPr/>
        </p:nvPicPr>
        <p:blipFill>
          <a:blip r:embed="rId3"/>
          <a:srcRect l="21853" r="21853"/>
          <a:stretch>
            <a:fillRect/>
          </a:stretch>
        </p:blipFill>
        <p:spPr>
          <a:xfrm rot="18900000">
            <a:off x="1284605" y="2934335"/>
            <a:ext cx="2537460" cy="2508250"/>
          </a:xfrm>
          <a:prstGeom prst="rect">
            <a:avLst/>
          </a:prstGeom>
          <a:effectLst>
            <a:softEdge rad="127000"/>
          </a:effectLst>
        </p:spPr>
      </p:pic>
      <p:pic>
        <p:nvPicPr>
          <p:cNvPr id="25" name="图片 24"/>
          <p:cNvPicPr>
            <a:picLocks noChangeAspect="1"/>
          </p:cNvPicPr>
          <p:nvPr/>
        </p:nvPicPr>
        <p:blipFill>
          <a:blip r:embed="rId4"/>
          <a:srcRect l="16677" r="16677"/>
          <a:stretch>
            <a:fillRect/>
          </a:stretch>
        </p:blipFill>
        <p:spPr>
          <a:xfrm rot="2760000">
            <a:off x="3173730" y="1862455"/>
            <a:ext cx="1947545" cy="1924050"/>
          </a:xfrm>
          <a:prstGeom prst="rect">
            <a:avLst/>
          </a:prstGeom>
          <a:effectLst>
            <a:softEdge rad="127000"/>
          </a:effectLst>
        </p:spPr>
      </p:pic>
      <p:pic>
        <p:nvPicPr>
          <p:cNvPr id="117" name="图片 116"/>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900000">
            <a:off x="3563303" y="4506595"/>
            <a:ext cx="1299845" cy="1282700"/>
          </a:xfrm>
          <a:prstGeom prst="rect">
            <a:avLst/>
          </a:prstGeom>
          <a:noFill/>
          <a:ln>
            <a:noFill/>
          </a:ln>
        </p:spPr>
      </p:pic>
      <p:pic>
        <p:nvPicPr>
          <p:cNvPr id="116" name="图片 115"/>
          <p:cNvPicPr/>
          <p:nvPr/>
        </p:nvPicPr>
        <p:blipFill rotWithShape="1">
          <a:blip r:embed="rId6" cstate="print">
            <a:extLst>
              <a:ext uri="{28A0092B-C50C-407E-A947-70E740481C1C}">
                <a14:useLocalDpi xmlns:a14="http://schemas.microsoft.com/office/drawing/2010/main" val="0"/>
              </a:ext>
            </a:extLst>
          </a:blip>
          <a:srcRect l="11386" t="5001" r="4506" b="2132"/>
          <a:stretch>
            <a:fillRect/>
          </a:stretch>
        </p:blipFill>
        <p:spPr bwMode="auto">
          <a:xfrm rot="2640000">
            <a:off x="4311015" y="3705860"/>
            <a:ext cx="936625" cy="912495"/>
          </a:xfrm>
          <a:prstGeom prst="rect">
            <a:avLst/>
          </a:prstGeom>
          <a:noFill/>
          <a:ln>
            <a:noFill/>
          </a:ln>
        </p:spPr>
      </p:pic>
      <p:sp>
        <p:nvSpPr>
          <p:cNvPr id="30" name="文本框 29"/>
          <p:cNvSpPr txBox="1"/>
          <p:nvPr/>
        </p:nvSpPr>
        <p:spPr>
          <a:xfrm>
            <a:off x="6755765" y="1482725"/>
            <a:ext cx="4350385" cy="922020"/>
          </a:xfrm>
          <a:prstGeom prst="rect">
            <a:avLst/>
          </a:prstGeom>
          <a:noFill/>
        </p:spPr>
        <p:txBody>
          <a:bodyPr wrap="square" rtlCol="0">
            <a:spAutoFit/>
          </a:bodyPr>
          <a:lstStyle/>
          <a:p>
            <a:r>
              <a:rPr lang="en-US" altLang="zh-CN">
                <a:solidFill>
                  <a:schemeClr val="bg1"/>
                </a:solidFill>
              </a:rPr>
              <a:t>1.</a:t>
            </a:r>
            <a:r>
              <a:rPr lang="zh-CN" altLang="en-US">
                <a:solidFill>
                  <a:schemeClr val="bg1"/>
                </a:solidFill>
              </a:rPr>
              <a:t>客服不是简单的一问一答，我们要学会读懂客户的心，沉淀一颗为客户服务的心，站在客户的角度，用心为客户解决问题。</a:t>
            </a:r>
          </a:p>
        </p:txBody>
      </p:sp>
      <p:sp>
        <p:nvSpPr>
          <p:cNvPr id="33" name="文本框 32"/>
          <p:cNvSpPr txBox="1"/>
          <p:nvPr/>
        </p:nvSpPr>
        <p:spPr>
          <a:xfrm>
            <a:off x="6835775" y="2990215"/>
            <a:ext cx="4350385" cy="1198880"/>
          </a:xfrm>
          <a:prstGeom prst="rect">
            <a:avLst/>
          </a:prstGeom>
          <a:noFill/>
        </p:spPr>
        <p:txBody>
          <a:bodyPr wrap="square" rtlCol="0">
            <a:spAutoFit/>
          </a:bodyPr>
          <a:lstStyle/>
          <a:p>
            <a:r>
              <a:rPr lang="en-US">
                <a:solidFill>
                  <a:schemeClr val="bg1"/>
                </a:solidFill>
              </a:rPr>
              <a:t>2.</a:t>
            </a:r>
            <a:r>
              <a:rPr lang="zh-CN" altLang="en-US">
                <a:solidFill>
                  <a:schemeClr val="bg1"/>
                </a:solidFill>
              </a:rPr>
              <a:t>我们才是产品的活化，我们才是产品最直接的代言人，所以我们要真正了解自己的产品，学习一切有关知识，时刻感知自己欠缺的地方并及时补充自己。</a:t>
            </a:r>
            <a:endParaRPr lang="en-US" altLang="zh-CN">
              <a:solidFill>
                <a:schemeClr val="bg1"/>
              </a:solidFill>
            </a:endParaRPr>
          </a:p>
        </p:txBody>
      </p:sp>
      <p:sp>
        <p:nvSpPr>
          <p:cNvPr id="34" name="文本框 33"/>
          <p:cNvSpPr txBox="1"/>
          <p:nvPr/>
        </p:nvSpPr>
        <p:spPr>
          <a:xfrm>
            <a:off x="6835775" y="4921885"/>
            <a:ext cx="4350385" cy="922020"/>
          </a:xfrm>
          <a:prstGeom prst="rect">
            <a:avLst/>
          </a:prstGeom>
          <a:noFill/>
        </p:spPr>
        <p:txBody>
          <a:bodyPr wrap="square" rtlCol="0">
            <a:spAutoFit/>
          </a:bodyPr>
          <a:lstStyle/>
          <a:p>
            <a:r>
              <a:rPr lang="en-US">
                <a:solidFill>
                  <a:schemeClr val="bg1"/>
                </a:solidFill>
              </a:rPr>
              <a:t>3.</a:t>
            </a:r>
            <a:r>
              <a:rPr lang="zh-CN" altLang="en-US">
                <a:solidFill>
                  <a:schemeClr val="bg1"/>
                </a:solidFill>
              </a:rPr>
              <a:t>开始的时候</a:t>
            </a:r>
            <a:r>
              <a:rPr lang="en-US" altLang="zh-CN">
                <a:solidFill>
                  <a:schemeClr val="bg1"/>
                </a:solidFill>
              </a:rPr>
              <a:t>“</a:t>
            </a:r>
            <a:r>
              <a:rPr lang="zh-CN" altLang="en-US">
                <a:solidFill>
                  <a:schemeClr val="bg1"/>
                </a:solidFill>
              </a:rPr>
              <a:t>我去和客户斗智斗勇去了</a:t>
            </a:r>
            <a:r>
              <a:rPr lang="en-US" altLang="zh-CN">
                <a:solidFill>
                  <a:schemeClr val="bg1"/>
                </a:solidFill>
              </a:rPr>
              <a:t>”</a:t>
            </a:r>
            <a:r>
              <a:rPr lang="zh-CN" altLang="en-US">
                <a:solidFill>
                  <a:schemeClr val="bg1"/>
                </a:solidFill>
              </a:rPr>
              <a:t>，后来才真的意识到，客户的每一句感谢都会让自己内心激动澎湃。</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in)">
                                      <p:cBhvr>
                                        <p:cTn id="16" dur="20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ox(in)">
                                      <p:cBhvr>
                                        <p:cTn id="19" dur="2000"/>
                                        <p:tgtEl>
                                          <p:spTgt spid="9"/>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2000"/>
                                        <p:tgtEl>
                                          <p:spTgt spid="10"/>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ox(in)">
                                      <p:cBhvr>
                                        <p:cTn id="25" dur="2000"/>
                                        <p:tgtEl>
                                          <p:spTgt spid="11"/>
                                        </p:tgtEl>
                                      </p:cBhvr>
                                    </p:animEffect>
                                  </p:childTnLst>
                                </p:cTn>
                              </p:par>
                              <p:par>
                                <p:cTn id="26" presetID="4"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ox(in)">
                                      <p:cBhvr>
                                        <p:cTn id="28" dur="2000"/>
                                        <p:tgtEl>
                                          <p:spTgt spid="7"/>
                                        </p:tgtEl>
                                      </p:cBhvr>
                                    </p:animEffect>
                                  </p:childTnLst>
                                </p:cTn>
                              </p:par>
                              <p:par>
                                <p:cTn id="29" presetID="4" presetClass="entr" presetSubtype="16"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ox(in)">
                                      <p:cBhvr>
                                        <p:cTn id="31" dur="2000"/>
                                        <p:tgtEl>
                                          <p:spTgt spid="25"/>
                                        </p:tgtEl>
                                      </p:cBhvr>
                                    </p:animEffect>
                                  </p:childTnLst>
                                </p:cTn>
                              </p:par>
                              <p:par>
                                <p:cTn id="32" presetID="4" presetClass="entr" presetSubtype="16" fill="hold"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box(in)">
                                      <p:cBhvr>
                                        <p:cTn id="34" dur="2000"/>
                                        <p:tgtEl>
                                          <p:spTgt spid="117"/>
                                        </p:tgtEl>
                                      </p:cBhvr>
                                    </p:animEffect>
                                  </p:childTnLst>
                                </p:cTn>
                              </p:par>
                              <p:par>
                                <p:cTn id="35" presetID="4" presetClass="entr" presetSubtype="16" fill="hold"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box(in)">
                                      <p:cBhvr>
                                        <p:cTn id="37" dur="2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8" grpId="0" bldLvl="0" animBg="1"/>
      <p:bldP spid="21" grpId="0" bldLvl="0" animBg="1"/>
      <p:bldP spid="2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kumimoji="1" lang="zh-CN" dirty="0">
                <a:latin typeface="微软雅黑" panose="020B0503020204020204" charset="-122"/>
                <a:ea typeface="微软雅黑" panose="020B0503020204020204" charset="-122"/>
                <a:cs typeface="微软雅黑" panose="020B0503020204020204" charset="-122"/>
              </a:rPr>
              <a:t>自我和团队认知</a:t>
            </a:r>
          </a:p>
        </p:txBody>
      </p:sp>
      <p:sp>
        <p:nvSpPr>
          <p:cNvPr id="7" name="文本框 6"/>
          <p:cNvSpPr txBox="1"/>
          <p:nvPr/>
        </p:nvSpPr>
        <p:spPr>
          <a:xfrm>
            <a:off x="5593164" y="612795"/>
            <a:ext cx="3626856" cy="645160"/>
          </a:xfrm>
          <a:prstGeom prst="rect">
            <a:avLst/>
          </a:prstGeom>
          <a:noFill/>
        </p:spPr>
        <p:txBody>
          <a:bodyPr wrap="square" rtlCol="0">
            <a:spAutoFit/>
          </a:bodyPr>
          <a:lstStyle/>
          <a:p>
            <a:r>
              <a:rPr lang="zh-CN" dirty="0">
                <a:solidFill>
                  <a:schemeClr val="bg1"/>
                </a:solidFill>
                <a:cs typeface="+mn-ea"/>
                <a:sym typeface="+mn-lt"/>
              </a:rPr>
              <a:t>团队中心确定后，朝着一个方向使劲，那样才能创造</a:t>
            </a:r>
            <a:r>
              <a:rPr lang="en-US" altLang="zh-CN" dirty="0">
                <a:solidFill>
                  <a:schemeClr val="bg1"/>
                </a:solidFill>
                <a:cs typeface="+mn-ea"/>
                <a:sym typeface="+mn-lt"/>
              </a:rPr>
              <a:t>1+1</a:t>
            </a:r>
            <a:r>
              <a:rPr lang="zh-CN" altLang="en-US" dirty="0">
                <a:solidFill>
                  <a:schemeClr val="bg1"/>
                </a:solidFill>
                <a:cs typeface="+mn-ea"/>
                <a:sym typeface="+mn-lt"/>
              </a:rPr>
              <a:t>＞</a:t>
            </a:r>
            <a:r>
              <a:rPr lang="en-US" altLang="zh-CN" dirty="0">
                <a:solidFill>
                  <a:schemeClr val="bg1"/>
                </a:solidFill>
                <a:cs typeface="+mn-ea"/>
                <a:sym typeface="+mn-lt"/>
              </a:rPr>
              <a:t>2</a:t>
            </a:r>
            <a:r>
              <a:rPr lang="zh-CN" altLang="en-US" dirty="0">
                <a:solidFill>
                  <a:schemeClr val="bg1"/>
                </a:solidFill>
                <a:cs typeface="+mn-ea"/>
                <a:sym typeface="+mn-lt"/>
              </a:rPr>
              <a:t>的成就</a:t>
            </a:r>
          </a:p>
        </p:txBody>
      </p:sp>
      <p:sp>
        <p:nvSpPr>
          <p:cNvPr id="8" name="矩形 7"/>
          <p:cNvSpPr/>
          <p:nvPr/>
        </p:nvSpPr>
        <p:spPr>
          <a:xfrm>
            <a:off x="796" y="5825372"/>
            <a:ext cx="7583755" cy="5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9" name="椭圆 4"/>
          <p:cNvSpPr/>
          <p:nvPr/>
        </p:nvSpPr>
        <p:spPr>
          <a:xfrm>
            <a:off x="7591685" y="4722871"/>
            <a:ext cx="577497" cy="1154995"/>
          </a:xfrm>
          <a:custGeom>
            <a:avLst/>
            <a:gdLst/>
            <a:ahLst/>
            <a:cxnLst/>
            <a:rect l="l" t="t" r="r" b="b"/>
            <a:pathLst>
              <a:path w="792088" h="1584176">
                <a:moveTo>
                  <a:pt x="0" y="0"/>
                </a:moveTo>
                <a:cubicBezTo>
                  <a:pt x="437458" y="0"/>
                  <a:pt x="792088" y="354630"/>
                  <a:pt x="792088" y="792088"/>
                </a:cubicBezTo>
                <a:cubicBezTo>
                  <a:pt x="792088" y="1229546"/>
                  <a:pt x="437458" y="1584176"/>
                  <a:pt x="0" y="1584176"/>
                </a:cubicBezTo>
                <a:lnTo>
                  <a:pt x="0" y="1512088"/>
                </a:lnTo>
                <a:cubicBezTo>
                  <a:pt x="397645" y="1512088"/>
                  <a:pt x="720000" y="1189733"/>
                  <a:pt x="720000" y="792088"/>
                </a:cubicBezTo>
                <a:cubicBezTo>
                  <a:pt x="720000" y="394443"/>
                  <a:pt x="397645" y="72088"/>
                  <a:pt x="0" y="720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0" name="矩形 9"/>
          <p:cNvSpPr/>
          <p:nvPr/>
        </p:nvSpPr>
        <p:spPr>
          <a:xfrm>
            <a:off x="2681545" y="4722872"/>
            <a:ext cx="4907136" cy="5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1" name="椭圆 4"/>
          <p:cNvSpPr/>
          <p:nvPr/>
        </p:nvSpPr>
        <p:spPr>
          <a:xfrm flipH="1">
            <a:off x="2098948" y="3620370"/>
            <a:ext cx="577497" cy="1154995"/>
          </a:xfrm>
          <a:custGeom>
            <a:avLst/>
            <a:gdLst/>
            <a:ahLst/>
            <a:cxnLst/>
            <a:rect l="l" t="t" r="r" b="b"/>
            <a:pathLst>
              <a:path w="792088" h="1584176">
                <a:moveTo>
                  <a:pt x="0" y="0"/>
                </a:moveTo>
                <a:cubicBezTo>
                  <a:pt x="437458" y="0"/>
                  <a:pt x="792088" y="354630"/>
                  <a:pt x="792088" y="792088"/>
                </a:cubicBezTo>
                <a:cubicBezTo>
                  <a:pt x="792088" y="1229546"/>
                  <a:pt x="437458" y="1584176"/>
                  <a:pt x="0" y="1584176"/>
                </a:cubicBezTo>
                <a:lnTo>
                  <a:pt x="0" y="1512088"/>
                </a:lnTo>
                <a:cubicBezTo>
                  <a:pt x="397645" y="1512088"/>
                  <a:pt x="720000" y="1189733"/>
                  <a:pt x="720000" y="792088"/>
                </a:cubicBezTo>
                <a:cubicBezTo>
                  <a:pt x="720000" y="394443"/>
                  <a:pt x="397645" y="72088"/>
                  <a:pt x="0" y="720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2" name="矩形 11"/>
          <p:cNvSpPr/>
          <p:nvPr/>
        </p:nvSpPr>
        <p:spPr>
          <a:xfrm>
            <a:off x="2676441" y="3624305"/>
            <a:ext cx="2676619" cy="5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3" name="椭圆 4"/>
          <p:cNvSpPr/>
          <p:nvPr/>
        </p:nvSpPr>
        <p:spPr>
          <a:xfrm>
            <a:off x="5353064" y="2519333"/>
            <a:ext cx="577497" cy="1154995"/>
          </a:xfrm>
          <a:custGeom>
            <a:avLst/>
            <a:gdLst/>
            <a:ahLst/>
            <a:cxnLst/>
            <a:rect l="l" t="t" r="r" b="b"/>
            <a:pathLst>
              <a:path w="792088" h="1584176">
                <a:moveTo>
                  <a:pt x="0" y="0"/>
                </a:moveTo>
                <a:cubicBezTo>
                  <a:pt x="437458" y="0"/>
                  <a:pt x="792088" y="354630"/>
                  <a:pt x="792088" y="792088"/>
                </a:cubicBezTo>
                <a:cubicBezTo>
                  <a:pt x="792088" y="1229546"/>
                  <a:pt x="437458" y="1584176"/>
                  <a:pt x="0" y="1584176"/>
                </a:cubicBezTo>
                <a:lnTo>
                  <a:pt x="0" y="1512088"/>
                </a:lnTo>
                <a:cubicBezTo>
                  <a:pt x="397645" y="1512088"/>
                  <a:pt x="720000" y="1189733"/>
                  <a:pt x="720000" y="792088"/>
                </a:cubicBezTo>
                <a:cubicBezTo>
                  <a:pt x="720000" y="394443"/>
                  <a:pt x="397645" y="72088"/>
                  <a:pt x="0" y="720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4" name="矩形 13"/>
          <p:cNvSpPr/>
          <p:nvPr/>
        </p:nvSpPr>
        <p:spPr>
          <a:xfrm>
            <a:off x="3253304" y="2519333"/>
            <a:ext cx="2099757" cy="5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5" name="椭圆 4"/>
          <p:cNvSpPr/>
          <p:nvPr/>
        </p:nvSpPr>
        <p:spPr>
          <a:xfrm flipH="1">
            <a:off x="2676445" y="1416832"/>
            <a:ext cx="577497" cy="1154995"/>
          </a:xfrm>
          <a:custGeom>
            <a:avLst/>
            <a:gdLst/>
            <a:ahLst/>
            <a:cxnLst/>
            <a:rect l="l" t="t" r="r" b="b"/>
            <a:pathLst>
              <a:path w="792088" h="1584176">
                <a:moveTo>
                  <a:pt x="0" y="0"/>
                </a:moveTo>
                <a:cubicBezTo>
                  <a:pt x="437458" y="0"/>
                  <a:pt x="792088" y="354630"/>
                  <a:pt x="792088" y="792088"/>
                </a:cubicBezTo>
                <a:cubicBezTo>
                  <a:pt x="792088" y="1229546"/>
                  <a:pt x="437458" y="1584176"/>
                  <a:pt x="0" y="1584176"/>
                </a:cubicBezTo>
                <a:lnTo>
                  <a:pt x="0" y="1512088"/>
                </a:lnTo>
                <a:cubicBezTo>
                  <a:pt x="397645" y="1512088"/>
                  <a:pt x="720000" y="1189733"/>
                  <a:pt x="720000" y="792088"/>
                </a:cubicBezTo>
                <a:cubicBezTo>
                  <a:pt x="720000" y="394443"/>
                  <a:pt x="397645" y="72088"/>
                  <a:pt x="0" y="720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6" name="矩形 15"/>
          <p:cNvSpPr/>
          <p:nvPr/>
        </p:nvSpPr>
        <p:spPr>
          <a:xfrm>
            <a:off x="3253940" y="1416835"/>
            <a:ext cx="7137653" cy="5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17" name="等腰三角形 16"/>
          <p:cNvSpPr/>
          <p:nvPr/>
        </p:nvSpPr>
        <p:spPr>
          <a:xfrm rot="5400000">
            <a:off x="10380145" y="1217361"/>
            <a:ext cx="364609" cy="4461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sp>
        <p:nvSpPr>
          <p:cNvPr id="3" name="Freeform 89"/>
          <p:cNvSpPr>
            <a:spLocks noChangeAspect="1" noEditPoints="1"/>
          </p:cNvSpPr>
          <p:nvPr/>
        </p:nvSpPr>
        <p:spPr bwMode="auto">
          <a:xfrm>
            <a:off x="3049910" y="1605036"/>
            <a:ext cx="431701" cy="346367"/>
          </a:xfrm>
          <a:custGeom>
            <a:avLst/>
            <a:gdLst>
              <a:gd name="T0" fmla="*/ 51 w 173"/>
              <a:gd name="T1" fmla="*/ 35 h 137"/>
              <a:gd name="T2" fmla="*/ 65 w 173"/>
              <a:gd name="T3" fmla="*/ 76 h 137"/>
              <a:gd name="T4" fmla="*/ 136 w 173"/>
              <a:gd name="T5" fmla="*/ 72 h 137"/>
              <a:gd name="T6" fmla="*/ 151 w 173"/>
              <a:gd name="T7" fmla="*/ 35 h 137"/>
              <a:gd name="T8" fmla="*/ 51 w 173"/>
              <a:gd name="T9" fmla="*/ 35 h 137"/>
              <a:gd name="T10" fmla="*/ 8 w 173"/>
              <a:gd name="T11" fmla="*/ 0 h 137"/>
              <a:gd name="T12" fmla="*/ 33 w 173"/>
              <a:gd name="T13" fmla="*/ 0 h 137"/>
              <a:gd name="T14" fmla="*/ 35 w 173"/>
              <a:gd name="T15" fmla="*/ 0 h 137"/>
              <a:gd name="T16" fmla="*/ 39 w 173"/>
              <a:gd name="T17" fmla="*/ 2 h 137"/>
              <a:gd name="T18" fmla="*/ 41 w 173"/>
              <a:gd name="T19" fmla="*/ 6 h 137"/>
              <a:gd name="T20" fmla="*/ 41 w 173"/>
              <a:gd name="T21" fmla="*/ 6 h 137"/>
              <a:gd name="T22" fmla="*/ 45 w 173"/>
              <a:gd name="T23" fmla="*/ 17 h 137"/>
              <a:gd name="T24" fmla="*/ 165 w 173"/>
              <a:gd name="T25" fmla="*/ 17 h 137"/>
              <a:gd name="T26" fmla="*/ 169 w 173"/>
              <a:gd name="T27" fmla="*/ 19 h 137"/>
              <a:gd name="T28" fmla="*/ 171 w 173"/>
              <a:gd name="T29" fmla="*/ 21 h 137"/>
              <a:gd name="T30" fmla="*/ 173 w 173"/>
              <a:gd name="T31" fmla="*/ 27 h 137"/>
              <a:gd name="T32" fmla="*/ 171 w 173"/>
              <a:gd name="T33" fmla="*/ 29 h 137"/>
              <a:gd name="T34" fmla="*/ 171 w 173"/>
              <a:gd name="T35" fmla="*/ 29 h 137"/>
              <a:gd name="T36" fmla="*/ 147 w 173"/>
              <a:gd name="T37" fmla="*/ 84 h 137"/>
              <a:gd name="T38" fmla="*/ 147 w 173"/>
              <a:gd name="T39" fmla="*/ 84 h 137"/>
              <a:gd name="T40" fmla="*/ 145 w 173"/>
              <a:gd name="T41" fmla="*/ 86 h 137"/>
              <a:gd name="T42" fmla="*/ 142 w 173"/>
              <a:gd name="T43" fmla="*/ 88 h 137"/>
              <a:gd name="T44" fmla="*/ 71 w 173"/>
              <a:gd name="T45" fmla="*/ 92 h 137"/>
              <a:gd name="T46" fmla="*/ 75 w 173"/>
              <a:gd name="T47" fmla="*/ 104 h 137"/>
              <a:gd name="T48" fmla="*/ 151 w 173"/>
              <a:gd name="T49" fmla="*/ 104 h 137"/>
              <a:gd name="T50" fmla="*/ 157 w 173"/>
              <a:gd name="T51" fmla="*/ 106 h 137"/>
              <a:gd name="T52" fmla="*/ 163 w 173"/>
              <a:gd name="T53" fmla="*/ 110 h 137"/>
              <a:gd name="T54" fmla="*/ 165 w 173"/>
              <a:gd name="T55" fmla="*/ 114 h 137"/>
              <a:gd name="T56" fmla="*/ 167 w 173"/>
              <a:gd name="T57" fmla="*/ 119 h 137"/>
              <a:gd name="T58" fmla="*/ 165 w 173"/>
              <a:gd name="T59" fmla="*/ 127 h 137"/>
              <a:gd name="T60" fmla="*/ 163 w 173"/>
              <a:gd name="T61" fmla="*/ 131 h 137"/>
              <a:gd name="T62" fmla="*/ 157 w 173"/>
              <a:gd name="T63" fmla="*/ 135 h 137"/>
              <a:gd name="T64" fmla="*/ 151 w 173"/>
              <a:gd name="T65" fmla="*/ 137 h 137"/>
              <a:gd name="T66" fmla="*/ 145 w 173"/>
              <a:gd name="T67" fmla="*/ 135 h 137"/>
              <a:gd name="T68" fmla="*/ 140 w 173"/>
              <a:gd name="T69" fmla="*/ 131 h 137"/>
              <a:gd name="T70" fmla="*/ 136 w 173"/>
              <a:gd name="T71" fmla="*/ 127 h 137"/>
              <a:gd name="T72" fmla="*/ 136 w 173"/>
              <a:gd name="T73" fmla="*/ 119 h 137"/>
              <a:gd name="T74" fmla="*/ 59 w 173"/>
              <a:gd name="T75" fmla="*/ 119 h 137"/>
              <a:gd name="T76" fmla="*/ 59 w 173"/>
              <a:gd name="T77" fmla="*/ 127 h 137"/>
              <a:gd name="T78" fmla="*/ 55 w 173"/>
              <a:gd name="T79" fmla="*/ 131 h 137"/>
              <a:gd name="T80" fmla="*/ 49 w 173"/>
              <a:gd name="T81" fmla="*/ 135 h 137"/>
              <a:gd name="T82" fmla="*/ 43 w 173"/>
              <a:gd name="T83" fmla="*/ 137 h 137"/>
              <a:gd name="T84" fmla="*/ 37 w 173"/>
              <a:gd name="T85" fmla="*/ 135 h 137"/>
              <a:gd name="T86" fmla="*/ 31 w 173"/>
              <a:gd name="T87" fmla="*/ 131 h 137"/>
              <a:gd name="T88" fmla="*/ 30 w 173"/>
              <a:gd name="T89" fmla="*/ 127 h 137"/>
              <a:gd name="T90" fmla="*/ 28 w 173"/>
              <a:gd name="T91" fmla="*/ 119 h 137"/>
              <a:gd name="T92" fmla="*/ 30 w 173"/>
              <a:gd name="T93" fmla="*/ 114 h 137"/>
              <a:gd name="T94" fmla="*/ 31 w 173"/>
              <a:gd name="T95" fmla="*/ 110 h 137"/>
              <a:gd name="T96" fmla="*/ 37 w 173"/>
              <a:gd name="T97" fmla="*/ 106 h 137"/>
              <a:gd name="T98" fmla="*/ 43 w 173"/>
              <a:gd name="T99" fmla="*/ 104 h 137"/>
              <a:gd name="T100" fmla="*/ 59 w 173"/>
              <a:gd name="T101" fmla="*/ 104 h 137"/>
              <a:gd name="T102" fmla="*/ 28 w 173"/>
              <a:gd name="T103" fmla="*/ 15 h 137"/>
              <a:gd name="T104" fmla="*/ 8 w 173"/>
              <a:gd name="T105" fmla="*/ 15 h 137"/>
              <a:gd name="T106" fmla="*/ 4 w 173"/>
              <a:gd name="T107" fmla="*/ 13 h 137"/>
              <a:gd name="T108" fmla="*/ 2 w 173"/>
              <a:gd name="T109" fmla="*/ 11 h 137"/>
              <a:gd name="T110" fmla="*/ 0 w 173"/>
              <a:gd name="T111" fmla="*/ 7 h 137"/>
              <a:gd name="T112" fmla="*/ 2 w 173"/>
              <a:gd name="T113" fmla="*/ 4 h 137"/>
              <a:gd name="T114" fmla="*/ 4 w 173"/>
              <a:gd name="T115" fmla="*/ 0 h 137"/>
              <a:gd name="T116" fmla="*/ 8 w 173"/>
              <a:gd name="T1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137">
                <a:moveTo>
                  <a:pt x="51" y="35"/>
                </a:moveTo>
                <a:lnTo>
                  <a:pt x="65" y="76"/>
                </a:lnTo>
                <a:lnTo>
                  <a:pt x="136" y="72"/>
                </a:lnTo>
                <a:lnTo>
                  <a:pt x="151" y="35"/>
                </a:lnTo>
                <a:lnTo>
                  <a:pt x="51" y="35"/>
                </a:lnTo>
                <a:close/>
                <a:moveTo>
                  <a:pt x="8" y="0"/>
                </a:moveTo>
                <a:lnTo>
                  <a:pt x="33" y="0"/>
                </a:lnTo>
                <a:lnTo>
                  <a:pt x="35" y="0"/>
                </a:lnTo>
                <a:lnTo>
                  <a:pt x="39" y="2"/>
                </a:lnTo>
                <a:lnTo>
                  <a:pt x="41" y="6"/>
                </a:lnTo>
                <a:lnTo>
                  <a:pt x="41" y="6"/>
                </a:lnTo>
                <a:lnTo>
                  <a:pt x="45" y="17"/>
                </a:lnTo>
                <a:lnTo>
                  <a:pt x="165" y="17"/>
                </a:lnTo>
                <a:lnTo>
                  <a:pt x="169" y="19"/>
                </a:lnTo>
                <a:lnTo>
                  <a:pt x="171" y="21"/>
                </a:lnTo>
                <a:lnTo>
                  <a:pt x="173" y="27"/>
                </a:lnTo>
                <a:lnTo>
                  <a:pt x="171" y="29"/>
                </a:lnTo>
                <a:lnTo>
                  <a:pt x="171" y="29"/>
                </a:lnTo>
                <a:lnTo>
                  <a:pt x="147" y="84"/>
                </a:lnTo>
                <a:lnTo>
                  <a:pt x="147" y="84"/>
                </a:lnTo>
                <a:lnTo>
                  <a:pt x="145" y="86"/>
                </a:lnTo>
                <a:lnTo>
                  <a:pt x="142" y="88"/>
                </a:lnTo>
                <a:lnTo>
                  <a:pt x="71" y="92"/>
                </a:lnTo>
                <a:lnTo>
                  <a:pt x="75" y="104"/>
                </a:lnTo>
                <a:lnTo>
                  <a:pt x="151" y="104"/>
                </a:lnTo>
                <a:lnTo>
                  <a:pt x="157" y="106"/>
                </a:lnTo>
                <a:lnTo>
                  <a:pt x="163" y="110"/>
                </a:lnTo>
                <a:lnTo>
                  <a:pt x="165" y="114"/>
                </a:lnTo>
                <a:lnTo>
                  <a:pt x="167" y="119"/>
                </a:lnTo>
                <a:lnTo>
                  <a:pt x="165" y="127"/>
                </a:lnTo>
                <a:lnTo>
                  <a:pt x="163" y="131"/>
                </a:lnTo>
                <a:lnTo>
                  <a:pt x="157" y="135"/>
                </a:lnTo>
                <a:lnTo>
                  <a:pt x="151" y="137"/>
                </a:lnTo>
                <a:lnTo>
                  <a:pt x="145" y="135"/>
                </a:lnTo>
                <a:lnTo>
                  <a:pt x="140" y="131"/>
                </a:lnTo>
                <a:lnTo>
                  <a:pt x="136" y="127"/>
                </a:lnTo>
                <a:lnTo>
                  <a:pt x="136" y="119"/>
                </a:lnTo>
                <a:lnTo>
                  <a:pt x="59" y="119"/>
                </a:lnTo>
                <a:lnTo>
                  <a:pt x="59" y="127"/>
                </a:lnTo>
                <a:lnTo>
                  <a:pt x="55" y="131"/>
                </a:lnTo>
                <a:lnTo>
                  <a:pt x="49" y="135"/>
                </a:lnTo>
                <a:lnTo>
                  <a:pt x="43" y="137"/>
                </a:lnTo>
                <a:lnTo>
                  <a:pt x="37" y="135"/>
                </a:lnTo>
                <a:lnTo>
                  <a:pt x="31" y="131"/>
                </a:lnTo>
                <a:lnTo>
                  <a:pt x="30" y="127"/>
                </a:lnTo>
                <a:lnTo>
                  <a:pt x="28" y="119"/>
                </a:lnTo>
                <a:lnTo>
                  <a:pt x="30" y="114"/>
                </a:lnTo>
                <a:lnTo>
                  <a:pt x="31" y="110"/>
                </a:lnTo>
                <a:lnTo>
                  <a:pt x="37" y="106"/>
                </a:lnTo>
                <a:lnTo>
                  <a:pt x="43" y="104"/>
                </a:lnTo>
                <a:lnTo>
                  <a:pt x="59" y="104"/>
                </a:lnTo>
                <a:lnTo>
                  <a:pt x="28" y="15"/>
                </a:lnTo>
                <a:lnTo>
                  <a:pt x="8" y="15"/>
                </a:lnTo>
                <a:lnTo>
                  <a:pt x="4" y="13"/>
                </a:lnTo>
                <a:lnTo>
                  <a:pt x="2" y="11"/>
                </a:lnTo>
                <a:lnTo>
                  <a:pt x="0" y="7"/>
                </a:lnTo>
                <a:lnTo>
                  <a:pt x="2" y="4"/>
                </a:lnTo>
                <a:lnTo>
                  <a:pt x="4" y="0"/>
                </a:lnTo>
                <a:lnTo>
                  <a:pt x="8" y="0"/>
                </a:lnTo>
                <a:close/>
              </a:path>
            </a:pathLst>
          </a:custGeom>
          <a:solidFill>
            <a:srgbClr val="00B050"/>
          </a:solidFill>
          <a:ln w="0">
            <a:noFill/>
            <a:prstDash val="solid"/>
            <a:round/>
          </a:ln>
        </p:spPr>
        <p:txBody>
          <a:bodyPr vert="horz" wrap="square" lIns="121920" tIns="60960" rIns="121920" bIns="60960" numCol="1" anchor="t" anchorCtr="0" compatLnSpc="1"/>
          <a:lstStyle/>
          <a:p>
            <a:endParaRPr lang="en-US" sz="3200">
              <a:cs typeface="+mn-ea"/>
              <a:sym typeface="+mn-lt"/>
            </a:endParaRPr>
          </a:p>
        </p:txBody>
      </p:sp>
      <p:sp>
        <p:nvSpPr>
          <p:cNvPr id="4" name="Freeform 113"/>
          <p:cNvSpPr>
            <a:spLocks noChangeAspect="1"/>
          </p:cNvSpPr>
          <p:nvPr/>
        </p:nvSpPr>
        <p:spPr bwMode="auto">
          <a:xfrm>
            <a:off x="6101968" y="2718738"/>
            <a:ext cx="386848" cy="346367"/>
          </a:xfrm>
          <a:custGeom>
            <a:avLst/>
            <a:gdLst>
              <a:gd name="T0" fmla="*/ 90 w 173"/>
              <a:gd name="T1" fmla="*/ 0 h 153"/>
              <a:gd name="T2" fmla="*/ 120 w 173"/>
              <a:gd name="T3" fmla="*/ 2 h 153"/>
              <a:gd name="T4" fmla="*/ 142 w 173"/>
              <a:gd name="T5" fmla="*/ 11 h 153"/>
              <a:gd name="T6" fmla="*/ 159 w 173"/>
              <a:gd name="T7" fmla="*/ 25 h 153"/>
              <a:gd name="T8" fmla="*/ 169 w 173"/>
              <a:gd name="T9" fmla="*/ 45 h 153"/>
              <a:gd name="T10" fmla="*/ 173 w 173"/>
              <a:gd name="T11" fmla="*/ 65 h 153"/>
              <a:gd name="T12" fmla="*/ 169 w 173"/>
              <a:gd name="T13" fmla="*/ 86 h 153"/>
              <a:gd name="T14" fmla="*/ 159 w 173"/>
              <a:gd name="T15" fmla="*/ 104 h 153"/>
              <a:gd name="T16" fmla="*/ 142 w 173"/>
              <a:gd name="T17" fmla="*/ 118 h 153"/>
              <a:gd name="T18" fmla="*/ 120 w 173"/>
              <a:gd name="T19" fmla="*/ 127 h 153"/>
              <a:gd name="T20" fmla="*/ 90 w 173"/>
              <a:gd name="T21" fmla="*/ 131 h 153"/>
              <a:gd name="T22" fmla="*/ 83 w 173"/>
              <a:gd name="T23" fmla="*/ 129 h 153"/>
              <a:gd name="T24" fmla="*/ 73 w 173"/>
              <a:gd name="T25" fmla="*/ 127 h 153"/>
              <a:gd name="T26" fmla="*/ 57 w 173"/>
              <a:gd name="T27" fmla="*/ 141 h 153"/>
              <a:gd name="T28" fmla="*/ 41 w 173"/>
              <a:gd name="T29" fmla="*/ 149 h 153"/>
              <a:gd name="T30" fmla="*/ 28 w 173"/>
              <a:gd name="T31" fmla="*/ 151 h 153"/>
              <a:gd name="T32" fmla="*/ 16 w 173"/>
              <a:gd name="T33" fmla="*/ 153 h 153"/>
              <a:gd name="T34" fmla="*/ 12 w 173"/>
              <a:gd name="T35" fmla="*/ 151 h 153"/>
              <a:gd name="T36" fmla="*/ 28 w 173"/>
              <a:gd name="T37" fmla="*/ 141 h 153"/>
              <a:gd name="T38" fmla="*/ 35 w 173"/>
              <a:gd name="T39" fmla="*/ 129 h 153"/>
              <a:gd name="T40" fmla="*/ 35 w 173"/>
              <a:gd name="T41" fmla="*/ 121 h 153"/>
              <a:gd name="T42" fmla="*/ 33 w 173"/>
              <a:gd name="T43" fmla="*/ 116 h 153"/>
              <a:gd name="T44" fmla="*/ 16 w 173"/>
              <a:gd name="T45" fmla="*/ 102 h 153"/>
              <a:gd name="T46" fmla="*/ 4 w 173"/>
              <a:gd name="T47" fmla="*/ 84 h 153"/>
              <a:gd name="T48" fmla="*/ 0 w 173"/>
              <a:gd name="T49" fmla="*/ 65 h 153"/>
              <a:gd name="T50" fmla="*/ 6 w 173"/>
              <a:gd name="T51" fmla="*/ 45 h 153"/>
              <a:gd name="T52" fmla="*/ 18 w 173"/>
              <a:gd name="T53" fmla="*/ 25 h 153"/>
              <a:gd name="T54" fmla="*/ 37 w 173"/>
              <a:gd name="T55" fmla="*/ 11 h 153"/>
              <a:gd name="T56" fmla="*/ 63 w 173"/>
              <a:gd name="T57" fmla="*/ 2 h 153"/>
              <a:gd name="T58" fmla="*/ 90 w 173"/>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153">
                <a:moveTo>
                  <a:pt x="90" y="0"/>
                </a:moveTo>
                <a:lnTo>
                  <a:pt x="120" y="2"/>
                </a:lnTo>
                <a:lnTo>
                  <a:pt x="142" y="11"/>
                </a:lnTo>
                <a:lnTo>
                  <a:pt x="159" y="25"/>
                </a:lnTo>
                <a:lnTo>
                  <a:pt x="169" y="45"/>
                </a:lnTo>
                <a:lnTo>
                  <a:pt x="173" y="65"/>
                </a:lnTo>
                <a:lnTo>
                  <a:pt x="169" y="86"/>
                </a:lnTo>
                <a:lnTo>
                  <a:pt x="159" y="104"/>
                </a:lnTo>
                <a:lnTo>
                  <a:pt x="142" y="118"/>
                </a:lnTo>
                <a:lnTo>
                  <a:pt x="120" y="127"/>
                </a:lnTo>
                <a:lnTo>
                  <a:pt x="90" y="131"/>
                </a:lnTo>
                <a:lnTo>
                  <a:pt x="83" y="129"/>
                </a:lnTo>
                <a:lnTo>
                  <a:pt x="73" y="127"/>
                </a:lnTo>
                <a:lnTo>
                  <a:pt x="57" y="141"/>
                </a:lnTo>
                <a:lnTo>
                  <a:pt x="41" y="149"/>
                </a:lnTo>
                <a:lnTo>
                  <a:pt x="28" y="151"/>
                </a:lnTo>
                <a:lnTo>
                  <a:pt x="16" y="153"/>
                </a:lnTo>
                <a:lnTo>
                  <a:pt x="12" y="151"/>
                </a:lnTo>
                <a:lnTo>
                  <a:pt x="28" y="141"/>
                </a:lnTo>
                <a:lnTo>
                  <a:pt x="35" y="129"/>
                </a:lnTo>
                <a:lnTo>
                  <a:pt x="35" y="121"/>
                </a:lnTo>
                <a:lnTo>
                  <a:pt x="33" y="116"/>
                </a:lnTo>
                <a:lnTo>
                  <a:pt x="16" y="102"/>
                </a:lnTo>
                <a:lnTo>
                  <a:pt x="4" y="84"/>
                </a:lnTo>
                <a:lnTo>
                  <a:pt x="0" y="65"/>
                </a:lnTo>
                <a:lnTo>
                  <a:pt x="6" y="45"/>
                </a:lnTo>
                <a:lnTo>
                  <a:pt x="18" y="25"/>
                </a:lnTo>
                <a:lnTo>
                  <a:pt x="37" y="11"/>
                </a:lnTo>
                <a:lnTo>
                  <a:pt x="63" y="2"/>
                </a:lnTo>
                <a:lnTo>
                  <a:pt x="90" y="0"/>
                </a:lnTo>
                <a:close/>
              </a:path>
            </a:pathLst>
          </a:custGeom>
          <a:solidFill>
            <a:schemeClr val="accent1"/>
          </a:solidFill>
          <a:ln w="0">
            <a:noFill/>
            <a:prstDash val="solid"/>
            <a:round/>
          </a:ln>
        </p:spPr>
        <p:txBody>
          <a:bodyPr vert="horz" wrap="square" lIns="121920" tIns="60960" rIns="121920" bIns="60960" numCol="1" anchor="t" anchorCtr="0" compatLnSpc="1"/>
          <a:lstStyle/>
          <a:p>
            <a:endParaRPr lang="en-US" sz="3200">
              <a:cs typeface="+mn-ea"/>
              <a:sym typeface="+mn-lt"/>
            </a:endParaRPr>
          </a:p>
        </p:txBody>
      </p:sp>
      <p:sp>
        <p:nvSpPr>
          <p:cNvPr id="25" name="Freeform 197"/>
          <p:cNvSpPr>
            <a:spLocks noChangeAspect="1" noEditPoints="1"/>
          </p:cNvSpPr>
          <p:nvPr/>
        </p:nvSpPr>
        <p:spPr bwMode="auto">
          <a:xfrm>
            <a:off x="2676442" y="3802243"/>
            <a:ext cx="321916" cy="346367"/>
          </a:xfrm>
          <a:custGeom>
            <a:avLst/>
            <a:gdLst>
              <a:gd name="T0" fmla="*/ 23 w 157"/>
              <a:gd name="T1" fmla="*/ 136 h 171"/>
              <a:gd name="T2" fmla="*/ 25 w 157"/>
              <a:gd name="T3" fmla="*/ 144 h 171"/>
              <a:gd name="T4" fmla="*/ 132 w 157"/>
              <a:gd name="T5" fmla="*/ 144 h 171"/>
              <a:gd name="T6" fmla="*/ 134 w 157"/>
              <a:gd name="T7" fmla="*/ 136 h 171"/>
              <a:gd name="T8" fmla="*/ 29 w 157"/>
              <a:gd name="T9" fmla="*/ 132 h 171"/>
              <a:gd name="T10" fmla="*/ 23 w 157"/>
              <a:gd name="T11" fmla="*/ 100 h 171"/>
              <a:gd name="T12" fmla="*/ 25 w 157"/>
              <a:gd name="T13" fmla="*/ 112 h 171"/>
              <a:gd name="T14" fmla="*/ 132 w 157"/>
              <a:gd name="T15" fmla="*/ 112 h 171"/>
              <a:gd name="T16" fmla="*/ 134 w 157"/>
              <a:gd name="T17" fmla="*/ 100 h 171"/>
              <a:gd name="T18" fmla="*/ 29 w 157"/>
              <a:gd name="T19" fmla="*/ 96 h 171"/>
              <a:gd name="T20" fmla="*/ 23 w 157"/>
              <a:gd name="T21" fmla="*/ 65 h 171"/>
              <a:gd name="T22" fmla="*/ 25 w 157"/>
              <a:gd name="T23" fmla="*/ 77 h 171"/>
              <a:gd name="T24" fmla="*/ 132 w 157"/>
              <a:gd name="T25" fmla="*/ 77 h 171"/>
              <a:gd name="T26" fmla="*/ 134 w 157"/>
              <a:gd name="T27" fmla="*/ 65 h 171"/>
              <a:gd name="T28" fmla="*/ 29 w 157"/>
              <a:gd name="T29" fmla="*/ 61 h 171"/>
              <a:gd name="T30" fmla="*/ 22 w 157"/>
              <a:gd name="T31" fmla="*/ 24 h 171"/>
              <a:gd name="T32" fmla="*/ 31 w 157"/>
              <a:gd name="T33" fmla="*/ 40 h 171"/>
              <a:gd name="T34" fmla="*/ 49 w 157"/>
              <a:gd name="T35" fmla="*/ 36 h 171"/>
              <a:gd name="T36" fmla="*/ 55 w 157"/>
              <a:gd name="T37" fmla="*/ 16 h 171"/>
              <a:gd name="T38" fmla="*/ 63 w 157"/>
              <a:gd name="T39" fmla="*/ 30 h 171"/>
              <a:gd name="T40" fmla="*/ 78 w 157"/>
              <a:gd name="T41" fmla="*/ 40 h 171"/>
              <a:gd name="T42" fmla="*/ 94 w 157"/>
              <a:gd name="T43" fmla="*/ 30 h 171"/>
              <a:gd name="T44" fmla="*/ 102 w 157"/>
              <a:gd name="T45" fmla="*/ 16 h 171"/>
              <a:gd name="T46" fmla="*/ 108 w 157"/>
              <a:gd name="T47" fmla="*/ 36 h 171"/>
              <a:gd name="T48" fmla="*/ 126 w 157"/>
              <a:gd name="T49" fmla="*/ 40 h 171"/>
              <a:gd name="T50" fmla="*/ 135 w 157"/>
              <a:gd name="T51" fmla="*/ 24 h 171"/>
              <a:gd name="T52" fmla="*/ 153 w 157"/>
              <a:gd name="T53" fmla="*/ 18 h 171"/>
              <a:gd name="T54" fmla="*/ 157 w 157"/>
              <a:gd name="T55" fmla="*/ 163 h 171"/>
              <a:gd name="T56" fmla="*/ 149 w 157"/>
              <a:gd name="T57" fmla="*/ 171 h 171"/>
              <a:gd name="T58" fmla="*/ 2 w 157"/>
              <a:gd name="T59" fmla="*/ 167 h 171"/>
              <a:gd name="T60" fmla="*/ 2 w 157"/>
              <a:gd name="T61" fmla="*/ 20 h 171"/>
              <a:gd name="T62" fmla="*/ 118 w 157"/>
              <a:gd name="T63" fmla="*/ 0 h 171"/>
              <a:gd name="T64" fmla="*/ 128 w 157"/>
              <a:gd name="T65" fmla="*/ 8 h 171"/>
              <a:gd name="T66" fmla="*/ 124 w 157"/>
              <a:gd name="T67" fmla="*/ 32 h 171"/>
              <a:gd name="T68" fmla="*/ 112 w 157"/>
              <a:gd name="T69" fmla="*/ 28 h 171"/>
              <a:gd name="T70" fmla="*/ 112 w 157"/>
              <a:gd name="T71" fmla="*/ 4 h 171"/>
              <a:gd name="T72" fmla="*/ 78 w 157"/>
              <a:gd name="T73" fmla="*/ 0 h 171"/>
              <a:gd name="T74" fmla="*/ 86 w 157"/>
              <a:gd name="T75" fmla="*/ 8 h 171"/>
              <a:gd name="T76" fmla="*/ 82 w 157"/>
              <a:gd name="T77" fmla="*/ 32 h 171"/>
              <a:gd name="T78" fmla="*/ 71 w 157"/>
              <a:gd name="T79" fmla="*/ 28 h 171"/>
              <a:gd name="T80" fmla="*/ 71 w 157"/>
              <a:gd name="T81" fmla="*/ 4 h 171"/>
              <a:gd name="T82" fmla="*/ 39 w 157"/>
              <a:gd name="T83" fmla="*/ 0 h 171"/>
              <a:gd name="T84" fmla="*/ 47 w 157"/>
              <a:gd name="T85" fmla="*/ 8 h 171"/>
              <a:gd name="T86" fmla="*/ 43 w 157"/>
              <a:gd name="T87" fmla="*/ 32 h 171"/>
              <a:gd name="T88" fmla="*/ 31 w 157"/>
              <a:gd name="T89" fmla="*/ 28 h 171"/>
              <a:gd name="T90" fmla="*/ 31 w 157"/>
              <a:gd name="T91" fmla="*/ 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171">
                <a:moveTo>
                  <a:pt x="29" y="132"/>
                </a:moveTo>
                <a:lnTo>
                  <a:pt x="25" y="132"/>
                </a:lnTo>
                <a:lnTo>
                  <a:pt x="23" y="136"/>
                </a:lnTo>
                <a:lnTo>
                  <a:pt x="22" y="138"/>
                </a:lnTo>
                <a:lnTo>
                  <a:pt x="23" y="142"/>
                </a:lnTo>
                <a:lnTo>
                  <a:pt x="25" y="144"/>
                </a:lnTo>
                <a:lnTo>
                  <a:pt x="29" y="146"/>
                </a:lnTo>
                <a:lnTo>
                  <a:pt x="128" y="146"/>
                </a:lnTo>
                <a:lnTo>
                  <a:pt x="132" y="144"/>
                </a:lnTo>
                <a:lnTo>
                  <a:pt x="134" y="142"/>
                </a:lnTo>
                <a:lnTo>
                  <a:pt x="135" y="138"/>
                </a:lnTo>
                <a:lnTo>
                  <a:pt x="134" y="136"/>
                </a:lnTo>
                <a:lnTo>
                  <a:pt x="132" y="132"/>
                </a:lnTo>
                <a:lnTo>
                  <a:pt x="128" y="132"/>
                </a:lnTo>
                <a:lnTo>
                  <a:pt x="29" y="132"/>
                </a:lnTo>
                <a:close/>
                <a:moveTo>
                  <a:pt x="29" y="96"/>
                </a:moveTo>
                <a:lnTo>
                  <a:pt x="25" y="98"/>
                </a:lnTo>
                <a:lnTo>
                  <a:pt x="23" y="100"/>
                </a:lnTo>
                <a:lnTo>
                  <a:pt x="22" y="104"/>
                </a:lnTo>
                <a:lnTo>
                  <a:pt x="23" y="108"/>
                </a:lnTo>
                <a:lnTo>
                  <a:pt x="25" y="112"/>
                </a:lnTo>
                <a:lnTo>
                  <a:pt x="29" y="112"/>
                </a:lnTo>
                <a:lnTo>
                  <a:pt x="128" y="112"/>
                </a:lnTo>
                <a:lnTo>
                  <a:pt x="132" y="112"/>
                </a:lnTo>
                <a:lnTo>
                  <a:pt x="134" y="108"/>
                </a:lnTo>
                <a:lnTo>
                  <a:pt x="135" y="104"/>
                </a:lnTo>
                <a:lnTo>
                  <a:pt x="134" y="100"/>
                </a:lnTo>
                <a:lnTo>
                  <a:pt x="132" y="98"/>
                </a:lnTo>
                <a:lnTo>
                  <a:pt x="128" y="96"/>
                </a:lnTo>
                <a:lnTo>
                  <a:pt x="29" y="96"/>
                </a:lnTo>
                <a:close/>
                <a:moveTo>
                  <a:pt x="29" y="61"/>
                </a:moveTo>
                <a:lnTo>
                  <a:pt x="25" y="63"/>
                </a:lnTo>
                <a:lnTo>
                  <a:pt x="23" y="65"/>
                </a:lnTo>
                <a:lnTo>
                  <a:pt x="22" y="69"/>
                </a:lnTo>
                <a:lnTo>
                  <a:pt x="23" y="73"/>
                </a:lnTo>
                <a:lnTo>
                  <a:pt x="25" y="77"/>
                </a:lnTo>
                <a:lnTo>
                  <a:pt x="29" y="79"/>
                </a:lnTo>
                <a:lnTo>
                  <a:pt x="128" y="79"/>
                </a:lnTo>
                <a:lnTo>
                  <a:pt x="132" y="77"/>
                </a:lnTo>
                <a:lnTo>
                  <a:pt x="134" y="73"/>
                </a:lnTo>
                <a:lnTo>
                  <a:pt x="135" y="69"/>
                </a:lnTo>
                <a:lnTo>
                  <a:pt x="134" y="65"/>
                </a:lnTo>
                <a:lnTo>
                  <a:pt x="132" y="63"/>
                </a:lnTo>
                <a:lnTo>
                  <a:pt x="128" y="61"/>
                </a:lnTo>
                <a:lnTo>
                  <a:pt x="29" y="61"/>
                </a:lnTo>
                <a:close/>
                <a:moveTo>
                  <a:pt x="8" y="16"/>
                </a:moveTo>
                <a:lnTo>
                  <a:pt x="22" y="16"/>
                </a:lnTo>
                <a:lnTo>
                  <a:pt x="22" y="24"/>
                </a:lnTo>
                <a:lnTo>
                  <a:pt x="23" y="30"/>
                </a:lnTo>
                <a:lnTo>
                  <a:pt x="27" y="36"/>
                </a:lnTo>
                <a:lnTo>
                  <a:pt x="31" y="40"/>
                </a:lnTo>
                <a:lnTo>
                  <a:pt x="39" y="40"/>
                </a:lnTo>
                <a:lnTo>
                  <a:pt x="45" y="40"/>
                </a:lnTo>
                <a:lnTo>
                  <a:pt x="49" y="36"/>
                </a:lnTo>
                <a:lnTo>
                  <a:pt x="53" y="30"/>
                </a:lnTo>
                <a:lnTo>
                  <a:pt x="55" y="24"/>
                </a:lnTo>
                <a:lnTo>
                  <a:pt x="55" y="16"/>
                </a:lnTo>
                <a:lnTo>
                  <a:pt x="63" y="16"/>
                </a:lnTo>
                <a:lnTo>
                  <a:pt x="63" y="24"/>
                </a:lnTo>
                <a:lnTo>
                  <a:pt x="63" y="30"/>
                </a:lnTo>
                <a:lnTo>
                  <a:pt x="67" y="36"/>
                </a:lnTo>
                <a:lnTo>
                  <a:pt x="73" y="40"/>
                </a:lnTo>
                <a:lnTo>
                  <a:pt x="78" y="40"/>
                </a:lnTo>
                <a:lnTo>
                  <a:pt x="84" y="40"/>
                </a:lnTo>
                <a:lnTo>
                  <a:pt x="90" y="36"/>
                </a:lnTo>
                <a:lnTo>
                  <a:pt x="94" y="30"/>
                </a:lnTo>
                <a:lnTo>
                  <a:pt x="94" y="24"/>
                </a:lnTo>
                <a:lnTo>
                  <a:pt x="94" y="16"/>
                </a:lnTo>
                <a:lnTo>
                  <a:pt x="102" y="16"/>
                </a:lnTo>
                <a:lnTo>
                  <a:pt x="102" y="24"/>
                </a:lnTo>
                <a:lnTo>
                  <a:pt x="104" y="30"/>
                </a:lnTo>
                <a:lnTo>
                  <a:pt x="108" y="36"/>
                </a:lnTo>
                <a:lnTo>
                  <a:pt x="112" y="40"/>
                </a:lnTo>
                <a:lnTo>
                  <a:pt x="118" y="40"/>
                </a:lnTo>
                <a:lnTo>
                  <a:pt x="126" y="40"/>
                </a:lnTo>
                <a:lnTo>
                  <a:pt x="130" y="36"/>
                </a:lnTo>
                <a:lnTo>
                  <a:pt x="134" y="30"/>
                </a:lnTo>
                <a:lnTo>
                  <a:pt x="135" y="24"/>
                </a:lnTo>
                <a:lnTo>
                  <a:pt x="135" y="16"/>
                </a:lnTo>
                <a:lnTo>
                  <a:pt x="149" y="16"/>
                </a:lnTo>
                <a:lnTo>
                  <a:pt x="153" y="18"/>
                </a:lnTo>
                <a:lnTo>
                  <a:pt x="155" y="20"/>
                </a:lnTo>
                <a:lnTo>
                  <a:pt x="157" y="24"/>
                </a:lnTo>
                <a:lnTo>
                  <a:pt x="157" y="163"/>
                </a:lnTo>
                <a:lnTo>
                  <a:pt x="155" y="167"/>
                </a:lnTo>
                <a:lnTo>
                  <a:pt x="153" y="171"/>
                </a:lnTo>
                <a:lnTo>
                  <a:pt x="149" y="171"/>
                </a:lnTo>
                <a:lnTo>
                  <a:pt x="8" y="171"/>
                </a:lnTo>
                <a:lnTo>
                  <a:pt x="4" y="171"/>
                </a:lnTo>
                <a:lnTo>
                  <a:pt x="2" y="167"/>
                </a:lnTo>
                <a:lnTo>
                  <a:pt x="0" y="163"/>
                </a:lnTo>
                <a:lnTo>
                  <a:pt x="0" y="24"/>
                </a:lnTo>
                <a:lnTo>
                  <a:pt x="2" y="20"/>
                </a:lnTo>
                <a:lnTo>
                  <a:pt x="4" y="18"/>
                </a:lnTo>
                <a:lnTo>
                  <a:pt x="8" y="16"/>
                </a:lnTo>
                <a:close/>
                <a:moveTo>
                  <a:pt x="118" y="0"/>
                </a:moveTo>
                <a:lnTo>
                  <a:pt x="124" y="0"/>
                </a:lnTo>
                <a:lnTo>
                  <a:pt x="126" y="4"/>
                </a:lnTo>
                <a:lnTo>
                  <a:pt x="128" y="8"/>
                </a:lnTo>
                <a:lnTo>
                  <a:pt x="128" y="24"/>
                </a:lnTo>
                <a:lnTo>
                  <a:pt x="126" y="28"/>
                </a:lnTo>
                <a:lnTo>
                  <a:pt x="124" y="32"/>
                </a:lnTo>
                <a:lnTo>
                  <a:pt x="118" y="32"/>
                </a:lnTo>
                <a:lnTo>
                  <a:pt x="114" y="32"/>
                </a:lnTo>
                <a:lnTo>
                  <a:pt x="112" y="28"/>
                </a:lnTo>
                <a:lnTo>
                  <a:pt x="110" y="24"/>
                </a:lnTo>
                <a:lnTo>
                  <a:pt x="110" y="8"/>
                </a:lnTo>
                <a:lnTo>
                  <a:pt x="112" y="4"/>
                </a:lnTo>
                <a:lnTo>
                  <a:pt x="114" y="0"/>
                </a:lnTo>
                <a:lnTo>
                  <a:pt x="118" y="0"/>
                </a:lnTo>
                <a:close/>
                <a:moveTo>
                  <a:pt x="78" y="0"/>
                </a:moveTo>
                <a:lnTo>
                  <a:pt x="82" y="0"/>
                </a:lnTo>
                <a:lnTo>
                  <a:pt x="86" y="4"/>
                </a:lnTo>
                <a:lnTo>
                  <a:pt x="86" y="8"/>
                </a:lnTo>
                <a:lnTo>
                  <a:pt x="86" y="24"/>
                </a:lnTo>
                <a:lnTo>
                  <a:pt x="86" y="28"/>
                </a:lnTo>
                <a:lnTo>
                  <a:pt x="82" y="32"/>
                </a:lnTo>
                <a:lnTo>
                  <a:pt x="78" y="32"/>
                </a:lnTo>
                <a:lnTo>
                  <a:pt x="75" y="32"/>
                </a:lnTo>
                <a:lnTo>
                  <a:pt x="71" y="28"/>
                </a:lnTo>
                <a:lnTo>
                  <a:pt x="71" y="24"/>
                </a:lnTo>
                <a:lnTo>
                  <a:pt x="71" y="8"/>
                </a:lnTo>
                <a:lnTo>
                  <a:pt x="71" y="4"/>
                </a:lnTo>
                <a:lnTo>
                  <a:pt x="75" y="0"/>
                </a:lnTo>
                <a:lnTo>
                  <a:pt x="78" y="0"/>
                </a:lnTo>
                <a:close/>
                <a:moveTo>
                  <a:pt x="39" y="0"/>
                </a:moveTo>
                <a:lnTo>
                  <a:pt x="43" y="0"/>
                </a:lnTo>
                <a:lnTo>
                  <a:pt x="45" y="4"/>
                </a:lnTo>
                <a:lnTo>
                  <a:pt x="47" y="8"/>
                </a:lnTo>
                <a:lnTo>
                  <a:pt x="47" y="24"/>
                </a:lnTo>
                <a:lnTo>
                  <a:pt x="45" y="28"/>
                </a:lnTo>
                <a:lnTo>
                  <a:pt x="43" y="32"/>
                </a:lnTo>
                <a:lnTo>
                  <a:pt x="39" y="32"/>
                </a:lnTo>
                <a:lnTo>
                  <a:pt x="33" y="32"/>
                </a:lnTo>
                <a:lnTo>
                  <a:pt x="31" y="28"/>
                </a:lnTo>
                <a:lnTo>
                  <a:pt x="29" y="24"/>
                </a:lnTo>
                <a:lnTo>
                  <a:pt x="29" y="8"/>
                </a:lnTo>
                <a:lnTo>
                  <a:pt x="31" y="4"/>
                </a:lnTo>
                <a:lnTo>
                  <a:pt x="33" y="0"/>
                </a:lnTo>
                <a:lnTo>
                  <a:pt x="39" y="0"/>
                </a:lnTo>
                <a:close/>
              </a:path>
            </a:pathLst>
          </a:custGeom>
          <a:solidFill>
            <a:schemeClr val="accent2"/>
          </a:solidFill>
          <a:ln w="0">
            <a:noFill/>
            <a:prstDash val="solid"/>
            <a:round/>
          </a:ln>
        </p:spPr>
        <p:txBody>
          <a:bodyPr vert="horz" wrap="square" lIns="121920" tIns="60960" rIns="121920" bIns="60960" numCol="1" anchor="t" anchorCtr="0" compatLnSpc="1"/>
          <a:lstStyle/>
          <a:p>
            <a:endParaRPr lang="en-US" sz="3200">
              <a:solidFill>
                <a:srgbClr val="414141"/>
              </a:solidFill>
              <a:cs typeface="+mn-ea"/>
              <a:sym typeface="+mn-lt"/>
            </a:endParaRPr>
          </a:p>
        </p:txBody>
      </p:sp>
      <p:sp>
        <p:nvSpPr>
          <p:cNvPr id="27" name="Freeform 234"/>
          <p:cNvSpPr>
            <a:spLocks noChangeAspect="1"/>
          </p:cNvSpPr>
          <p:nvPr/>
        </p:nvSpPr>
        <p:spPr bwMode="auto">
          <a:xfrm>
            <a:off x="8557608" y="5046003"/>
            <a:ext cx="358885" cy="346367"/>
          </a:xfrm>
          <a:custGeom>
            <a:avLst/>
            <a:gdLst>
              <a:gd name="T0" fmla="*/ 94 w 173"/>
              <a:gd name="T1" fmla="*/ 2 h 167"/>
              <a:gd name="T2" fmla="*/ 108 w 173"/>
              <a:gd name="T3" fmla="*/ 7 h 167"/>
              <a:gd name="T4" fmla="*/ 114 w 173"/>
              <a:gd name="T5" fmla="*/ 15 h 167"/>
              <a:gd name="T6" fmla="*/ 118 w 173"/>
              <a:gd name="T7" fmla="*/ 25 h 167"/>
              <a:gd name="T8" fmla="*/ 118 w 173"/>
              <a:gd name="T9" fmla="*/ 37 h 167"/>
              <a:gd name="T10" fmla="*/ 118 w 173"/>
              <a:gd name="T11" fmla="*/ 43 h 167"/>
              <a:gd name="T12" fmla="*/ 120 w 173"/>
              <a:gd name="T13" fmla="*/ 49 h 167"/>
              <a:gd name="T14" fmla="*/ 120 w 173"/>
              <a:gd name="T15" fmla="*/ 55 h 167"/>
              <a:gd name="T16" fmla="*/ 118 w 173"/>
              <a:gd name="T17" fmla="*/ 61 h 167"/>
              <a:gd name="T18" fmla="*/ 116 w 173"/>
              <a:gd name="T19" fmla="*/ 64 h 167"/>
              <a:gd name="T20" fmla="*/ 112 w 173"/>
              <a:gd name="T21" fmla="*/ 72 h 167"/>
              <a:gd name="T22" fmla="*/ 108 w 173"/>
              <a:gd name="T23" fmla="*/ 82 h 167"/>
              <a:gd name="T24" fmla="*/ 106 w 173"/>
              <a:gd name="T25" fmla="*/ 84 h 167"/>
              <a:gd name="T26" fmla="*/ 106 w 173"/>
              <a:gd name="T27" fmla="*/ 100 h 167"/>
              <a:gd name="T28" fmla="*/ 110 w 173"/>
              <a:gd name="T29" fmla="*/ 102 h 167"/>
              <a:gd name="T30" fmla="*/ 118 w 173"/>
              <a:gd name="T31" fmla="*/ 106 h 167"/>
              <a:gd name="T32" fmla="*/ 132 w 173"/>
              <a:gd name="T33" fmla="*/ 112 h 167"/>
              <a:gd name="T34" fmla="*/ 138 w 173"/>
              <a:gd name="T35" fmla="*/ 114 h 167"/>
              <a:gd name="T36" fmla="*/ 142 w 173"/>
              <a:gd name="T37" fmla="*/ 114 h 167"/>
              <a:gd name="T38" fmla="*/ 147 w 173"/>
              <a:gd name="T39" fmla="*/ 116 h 167"/>
              <a:gd name="T40" fmla="*/ 163 w 173"/>
              <a:gd name="T41" fmla="*/ 129 h 167"/>
              <a:gd name="T42" fmla="*/ 173 w 173"/>
              <a:gd name="T43" fmla="*/ 153 h 167"/>
              <a:gd name="T44" fmla="*/ 173 w 173"/>
              <a:gd name="T45" fmla="*/ 159 h 167"/>
              <a:gd name="T46" fmla="*/ 171 w 173"/>
              <a:gd name="T47" fmla="*/ 163 h 167"/>
              <a:gd name="T48" fmla="*/ 165 w 173"/>
              <a:gd name="T49" fmla="*/ 167 h 167"/>
              <a:gd name="T50" fmla="*/ 4 w 173"/>
              <a:gd name="T51" fmla="*/ 165 h 167"/>
              <a:gd name="T52" fmla="*/ 0 w 173"/>
              <a:gd name="T53" fmla="*/ 159 h 167"/>
              <a:gd name="T54" fmla="*/ 0 w 173"/>
              <a:gd name="T55" fmla="*/ 159 h 167"/>
              <a:gd name="T56" fmla="*/ 4 w 173"/>
              <a:gd name="T57" fmla="*/ 143 h 167"/>
              <a:gd name="T58" fmla="*/ 22 w 173"/>
              <a:gd name="T59" fmla="*/ 117 h 167"/>
              <a:gd name="T60" fmla="*/ 30 w 173"/>
              <a:gd name="T61" fmla="*/ 116 h 167"/>
              <a:gd name="T62" fmla="*/ 33 w 173"/>
              <a:gd name="T63" fmla="*/ 114 h 167"/>
              <a:gd name="T64" fmla="*/ 37 w 173"/>
              <a:gd name="T65" fmla="*/ 114 h 167"/>
              <a:gd name="T66" fmla="*/ 47 w 173"/>
              <a:gd name="T67" fmla="*/ 110 h 167"/>
              <a:gd name="T68" fmla="*/ 59 w 173"/>
              <a:gd name="T69" fmla="*/ 104 h 167"/>
              <a:gd name="T70" fmla="*/ 67 w 173"/>
              <a:gd name="T71" fmla="*/ 102 h 167"/>
              <a:gd name="T72" fmla="*/ 67 w 173"/>
              <a:gd name="T73" fmla="*/ 100 h 167"/>
              <a:gd name="T74" fmla="*/ 67 w 173"/>
              <a:gd name="T75" fmla="*/ 84 h 167"/>
              <a:gd name="T76" fmla="*/ 63 w 173"/>
              <a:gd name="T77" fmla="*/ 78 h 167"/>
              <a:gd name="T78" fmla="*/ 59 w 173"/>
              <a:gd name="T79" fmla="*/ 64 h 167"/>
              <a:gd name="T80" fmla="*/ 55 w 173"/>
              <a:gd name="T81" fmla="*/ 62 h 167"/>
              <a:gd name="T82" fmla="*/ 55 w 173"/>
              <a:gd name="T83" fmla="*/ 57 h 167"/>
              <a:gd name="T84" fmla="*/ 53 w 173"/>
              <a:gd name="T85" fmla="*/ 51 h 167"/>
              <a:gd name="T86" fmla="*/ 53 w 173"/>
              <a:gd name="T87" fmla="*/ 45 h 167"/>
              <a:gd name="T88" fmla="*/ 57 w 173"/>
              <a:gd name="T89" fmla="*/ 43 h 167"/>
              <a:gd name="T90" fmla="*/ 55 w 173"/>
              <a:gd name="T91" fmla="*/ 31 h 167"/>
              <a:gd name="T92" fmla="*/ 57 w 173"/>
              <a:gd name="T93" fmla="*/ 19 h 167"/>
              <a:gd name="T94" fmla="*/ 65 w 173"/>
              <a:gd name="T95" fmla="*/ 9 h 167"/>
              <a:gd name="T96" fmla="*/ 79 w 173"/>
              <a:gd name="T97" fmla="*/ 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67">
                <a:moveTo>
                  <a:pt x="86" y="0"/>
                </a:moveTo>
                <a:lnTo>
                  <a:pt x="94" y="2"/>
                </a:lnTo>
                <a:lnTo>
                  <a:pt x="102" y="4"/>
                </a:lnTo>
                <a:lnTo>
                  <a:pt x="108" y="7"/>
                </a:lnTo>
                <a:lnTo>
                  <a:pt x="112" y="11"/>
                </a:lnTo>
                <a:lnTo>
                  <a:pt x="114" y="15"/>
                </a:lnTo>
                <a:lnTo>
                  <a:pt x="116" y="21"/>
                </a:lnTo>
                <a:lnTo>
                  <a:pt x="118" y="25"/>
                </a:lnTo>
                <a:lnTo>
                  <a:pt x="118" y="31"/>
                </a:lnTo>
                <a:lnTo>
                  <a:pt x="118" y="37"/>
                </a:lnTo>
                <a:lnTo>
                  <a:pt x="116" y="43"/>
                </a:lnTo>
                <a:lnTo>
                  <a:pt x="118" y="43"/>
                </a:lnTo>
                <a:lnTo>
                  <a:pt x="120" y="45"/>
                </a:lnTo>
                <a:lnTo>
                  <a:pt x="120" y="49"/>
                </a:lnTo>
                <a:lnTo>
                  <a:pt x="120" y="51"/>
                </a:lnTo>
                <a:lnTo>
                  <a:pt x="120" y="55"/>
                </a:lnTo>
                <a:lnTo>
                  <a:pt x="118" y="57"/>
                </a:lnTo>
                <a:lnTo>
                  <a:pt x="118" y="61"/>
                </a:lnTo>
                <a:lnTo>
                  <a:pt x="118" y="62"/>
                </a:lnTo>
                <a:lnTo>
                  <a:pt x="116" y="64"/>
                </a:lnTo>
                <a:lnTo>
                  <a:pt x="114" y="64"/>
                </a:lnTo>
                <a:lnTo>
                  <a:pt x="112" y="72"/>
                </a:lnTo>
                <a:lnTo>
                  <a:pt x="110" y="78"/>
                </a:lnTo>
                <a:lnTo>
                  <a:pt x="108" y="82"/>
                </a:lnTo>
                <a:lnTo>
                  <a:pt x="106" y="84"/>
                </a:lnTo>
                <a:lnTo>
                  <a:pt x="106" y="84"/>
                </a:lnTo>
                <a:lnTo>
                  <a:pt x="106" y="100"/>
                </a:lnTo>
                <a:lnTo>
                  <a:pt x="106" y="100"/>
                </a:lnTo>
                <a:lnTo>
                  <a:pt x="106" y="102"/>
                </a:lnTo>
                <a:lnTo>
                  <a:pt x="110" y="102"/>
                </a:lnTo>
                <a:lnTo>
                  <a:pt x="114" y="104"/>
                </a:lnTo>
                <a:lnTo>
                  <a:pt x="118" y="106"/>
                </a:lnTo>
                <a:lnTo>
                  <a:pt x="126" y="110"/>
                </a:lnTo>
                <a:lnTo>
                  <a:pt x="132" y="112"/>
                </a:lnTo>
                <a:lnTo>
                  <a:pt x="136" y="114"/>
                </a:lnTo>
                <a:lnTo>
                  <a:pt x="138" y="114"/>
                </a:lnTo>
                <a:lnTo>
                  <a:pt x="140" y="114"/>
                </a:lnTo>
                <a:lnTo>
                  <a:pt x="142" y="114"/>
                </a:lnTo>
                <a:lnTo>
                  <a:pt x="143" y="116"/>
                </a:lnTo>
                <a:lnTo>
                  <a:pt x="147" y="116"/>
                </a:lnTo>
                <a:lnTo>
                  <a:pt x="151" y="117"/>
                </a:lnTo>
                <a:lnTo>
                  <a:pt x="163" y="129"/>
                </a:lnTo>
                <a:lnTo>
                  <a:pt x="169" y="143"/>
                </a:lnTo>
                <a:lnTo>
                  <a:pt x="173" y="153"/>
                </a:lnTo>
                <a:lnTo>
                  <a:pt x="173" y="159"/>
                </a:lnTo>
                <a:lnTo>
                  <a:pt x="173" y="159"/>
                </a:lnTo>
                <a:lnTo>
                  <a:pt x="173" y="159"/>
                </a:lnTo>
                <a:lnTo>
                  <a:pt x="171" y="163"/>
                </a:lnTo>
                <a:lnTo>
                  <a:pt x="169" y="165"/>
                </a:lnTo>
                <a:lnTo>
                  <a:pt x="165" y="167"/>
                </a:lnTo>
                <a:lnTo>
                  <a:pt x="8" y="167"/>
                </a:lnTo>
                <a:lnTo>
                  <a:pt x="4" y="165"/>
                </a:lnTo>
                <a:lnTo>
                  <a:pt x="2" y="163"/>
                </a:lnTo>
                <a:lnTo>
                  <a:pt x="0" y="159"/>
                </a:lnTo>
                <a:lnTo>
                  <a:pt x="0" y="159"/>
                </a:lnTo>
                <a:lnTo>
                  <a:pt x="0" y="159"/>
                </a:lnTo>
                <a:lnTo>
                  <a:pt x="0" y="153"/>
                </a:lnTo>
                <a:lnTo>
                  <a:pt x="4" y="143"/>
                </a:lnTo>
                <a:lnTo>
                  <a:pt x="10" y="129"/>
                </a:lnTo>
                <a:lnTo>
                  <a:pt x="22" y="117"/>
                </a:lnTo>
                <a:lnTo>
                  <a:pt x="26" y="116"/>
                </a:lnTo>
                <a:lnTo>
                  <a:pt x="30" y="116"/>
                </a:lnTo>
                <a:lnTo>
                  <a:pt x="31" y="114"/>
                </a:lnTo>
                <a:lnTo>
                  <a:pt x="33" y="114"/>
                </a:lnTo>
                <a:lnTo>
                  <a:pt x="35" y="114"/>
                </a:lnTo>
                <a:lnTo>
                  <a:pt x="37" y="114"/>
                </a:lnTo>
                <a:lnTo>
                  <a:pt x="41" y="112"/>
                </a:lnTo>
                <a:lnTo>
                  <a:pt x="47" y="110"/>
                </a:lnTo>
                <a:lnTo>
                  <a:pt x="55" y="108"/>
                </a:lnTo>
                <a:lnTo>
                  <a:pt x="59" y="104"/>
                </a:lnTo>
                <a:lnTo>
                  <a:pt x="63" y="104"/>
                </a:lnTo>
                <a:lnTo>
                  <a:pt x="67" y="102"/>
                </a:lnTo>
                <a:lnTo>
                  <a:pt x="67" y="102"/>
                </a:lnTo>
                <a:lnTo>
                  <a:pt x="67" y="100"/>
                </a:lnTo>
                <a:lnTo>
                  <a:pt x="67" y="84"/>
                </a:lnTo>
                <a:lnTo>
                  <a:pt x="67" y="84"/>
                </a:lnTo>
                <a:lnTo>
                  <a:pt x="65" y="82"/>
                </a:lnTo>
                <a:lnTo>
                  <a:pt x="63" y="78"/>
                </a:lnTo>
                <a:lnTo>
                  <a:pt x="61" y="72"/>
                </a:lnTo>
                <a:lnTo>
                  <a:pt x="59" y="64"/>
                </a:lnTo>
                <a:lnTo>
                  <a:pt x="57" y="64"/>
                </a:lnTo>
                <a:lnTo>
                  <a:pt x="55" y="62"/>
                </a:lnTo>
                <a:lnTo>
                  <a:pt x="55" y="61"/>
                </a:lnTo>
                <a:lnTo>
                  <a:pt x="55" y="57"/>
                </a:lnTo>
                <a:lnTo>
                  <a:pt x="53" y="55"/>
                </a:lnTo>
                <a:lnTo>
                  <a:pt x="53" y="51"/>
                </a:lnTo>
                <a:lnTo>
                  <a:pt x="53" y="49"/>
                </a:lnTo>
                <a:lnTo>
                  <a:pt x="53" y="45"/>
                </a:lnTo>
                <a:lnTo>
                  <a:pt x="55" y="43"/>
                </a:lnTo>
                <a:lnTo>
                  <a:pt x="57" y="43"/>
                </a:lnTo>
                <a:lnTo>
                  <a:pt x="55" y="37"/>
                </a:lnTo>
                <a:lnTo>
                  <a:pt x="55" y="31"/>
                </a:lnTo>
                <a:lnTo>
                  <a:pt x="55" y="25"/>
                </a:lnTo>
                <a:lnTo>
                  <a:pt x="57" y="19"/>
                </a:lnTo>
                <a:lnTo>
                  <a:pt x="59" y="13"/>
                </a:lnTo>
                <a:lnTo>
                  <a:pt x="65" y="9"/>
                </a:lnTo>
                <a:lnTo>
                  <a:pt x="71" y="4"/>
                </a:lnTo>
                <a:lnTo>
                  <a:pt x="79" y="2"/>
                </a:lnTo>
                <a:lnTo>
                  <a:pt x="86" y="0"/>
                </a:lnTo>
                <a:close/>
              </a:path>
            </a:pathLst>
          </a:custGeom>
          <a:solidFill>
            <a:schemeClr val="accent3"/>
          </a:solidFill>
          <a:ln w="0">
            <a:noFill/>
            <a:prstDash val="solid"/>
            <a:round/>
          </a:ln>
        </p:spPr>
        <p:txBody>
          <a:bodyPr vert="horz" wrap="square" lIns="121920" tIns="60960" rIns="121920" bIns="60960" numCol="1" anchor="t" anchorCtr="0" compatLnSpc="1"/>
          <a:lstStyle/>
          <a:p>
            <a:endParaRPr lang="en-US" sz="3200">
              <a:cs typeface="+mn-ea"/>
              <a:sym typeface="+mn-lt"/>
            </a:endParaRPr>
          </a:p>
        </p:txBody>
      </p:sp>
      <p:cxnSp>
        <p:nvCxnSpPr>
          <p:cNvPr id="30" name="直接连接符 29"/>
          <p:cNvCxnSpPr/>
          <p:nvPr/>
        </p:nvCxnSpPr>
        <p:spPr>
          <a:xfrm>
            <a:off x="5161317" y="1197923"/>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7938531" y="2187627"/>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9923953" y="2187627"/>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3" name="文本框 32"/>
          <p:cNvSpPr txBox="1"/>
          <p:nvPr/>
        </p:nvSpPr>
        <p:spPr>
          <a:xfrm>
            <a:off x="3789221" y="1541999"/>
            <a:ext cx="2699641" cy="706755"/>
          </a:xfrm>
          <a:prstGeom prst="rect">
            <a:avLst/>
          </a:prstGeom>
          <a:noFill/>
        </p:spPr>
        <p:txBody>
          <a:bodyPr wrap="square" rtlCol="0">
            <a:spAutoFit/>
          </a:bodyPr>
          <a:lstStyle/>
          <a:p>
            <a:r>
              <a:rPr lang="zh-CN" altLang="en-US" sz="2000" b="1" dirty="0">
                <a:solidFill>
                  <a:schemeClr val="bg1"/>
                </a:solidFill>
                <a:cs typeface="+mn-ea"/>
                <a:sym typeface="+mn-lt"/>
              </a:rPr>
              <a:t>销售额是跟服务成正比的</a:t>
            </a:r>
          </a:p>
        </p:txBody>
      </p:sp>
      <p:sp>
        <p:nvSpPr>
          <p:cNvPr id="34" name="文本框 33"/>
          <p:cNvSpPr txBox="1"/>
          <p:nvPr/>
        </p:nvSpPr>
        <p:spPr>
          <a:xfrm>
            <a:off x="594995" y="5320665"/>
            <a:ext cx="7344410" cy="706755"/>
          </a:xfrm>
          <a:prstGeom prst="rect">
            <a:avLst/>
          </a:prstGeom>
          <a:noFill/>
        </p:spPr>
        <p:txBody>
          <a:bodyPr wrap="square" rtlCol="0">
            <a:spAutoFit/>
          </a:bodyPr>
          <a:lstStyle/>
          <a:p>
            <a:r>
              <a:rPr lang="zh-CN" sz="2000" dirty="0">
                <a:solidFill>
                  <a:schemeClr val="bg1"/>
                </a:solidFill>
                <a:cs typeface="+mn-ea"/>
                <a:sym typeface="+mn-lt"/>
              </a:rPr>
              <a:t>慢慢学会了遇事沉稳，独立，自信，给予客户更多的尊重与爱</a:t>
            </a:r>
          </a:p>
          <a:p>
            <a:endParaRPr lang="zh-CN" sz="2000" dirty="0">
              <a:solidFill>
                <a:schemeClr val="bg1"/>
              </a:solidFill>
              <a:cs typeface="+mn-ea"/>
              <a:sym typeface="+mn-lt"/>
            </a:endParaRPr>
          </a:p>
        </p:txBody>
      </p:sp>
      <p:sp>
        <p:nvSpPr>
          <p:cNvPr id="35" name="椭圆 34"/>
          <p:cNvSpPr/>
          <p:nvPr/>
        </p:nvSpPr>
        <p:spPr>
          <a:xfrm>
            <a:off x="6989001" y="2167215"/>
            <a:ext cx="400111" cy="4001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6" name="文本框 35"/>
          <p:cNvSpPr txBox="1"/>
          <p:nvPr/>
        </p:nvSpPr>
        <p:spPr>
          <a:xfrm>
            <a:off x="7745206" y="2983480"/>
            <a:ext cx="3040520" cy="706755"/>
          </a:xfrm>
          <a:prstGeom prst="rect">
            <a:avLst/>
          </a:prstGeom>
          <a:noFill/>
        </p:spPr>
        <p:txBody>
          <a:bodyPr wrap="square" rtlCol="0">
            <a:spAutoFit/>
          </a:bodyPr>
          <a:lstStyle/>
          <a:p>
            <a:r>
              <a:rPr lang="zh-CN" sz="2000" dirty="0">
                <a:solidFill>
                  <a:schemeClr val="bg1"/>
                </a:solidFill>
                <a:cs typeface="+mn-ea"/>
                <a:sym typeface="+mn-lt"/>
              </a:rPr>
              <a:t>团队中每个人员的位置都很重要</a:t>
            </a:r>
          </a:p>
        </p:txBody>
      </p:sp>
      <p:sp>
        <p:nvSpPr>
          <p:cNvPr id="37" name="椭圆 36"/>
          <p:cNvSpPr/>
          <p:nvPr/>
        </p:nvSpPr>
        <p:spPr>
          <a:xfrm>
            <a:off x="6989001" y="2983481"/>
            <a:ext cx="400111" cy="4001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8" name="文本框 37"/>
          <p:cNvSpPr txBox="1"/>
          <p:nvPr/>
        </p:nvSpPr>
        <p:spPr>
          <a:xfrm>
            <a:off x="3295015" y="3802380"/>
            <a:ext cx="4788535" cy="706755"/>
          </a:xfrm>
          <a:prstGeom prst="rect">
            <a:avLst/>
          </a:prstGeom>
          <a:noFill/>
        </p:spPr>
        <p:txBody>
          <a:bodyPr wrap="square" rtlCol="0">
            <a:spAutoFit/>
          </a:bodyPr>
          <a:lstStyle/>
          <a:p>
            <a:r>
              <a:rPr lang="zh-CN" altLang="en-US" sz="2000" b="1" dirty="0">
                <a:solidFill>
                  <a:schemeClr val="bg1"/>
                </a:solidFill>
                <a:cs typeface="+mn-ea"/>
                <a:sym typeface="+mn-lt"/>
              </a:rPr>
              <a:t>不逼自己一把都不知道自己真的是有很多可以发掘的潜力，设定好目标，努力前进</a:t>
            </a:r>
          </a:p>
        </p:txBody>
      </p:sp>
      <p:cxnSp>
        <p:nvCxnSpPr>
          <p:cNvPr id="40" name="直接连接符 39"/>
          <p:cNvCxnSpPr/>
          <p:nvPr/>
        </p:nvCxnSpPr>
        <p:spPr>
          <a:xfrm>
            <a:off x="5980460" y="5240346"/>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5" name="文本框 4"/>
          <p:cNvSpPr txBox="1"/>
          <p:nvPr/>
        </p:nvSpPr>
        <p:spPr>
          <a:xfrm>
            <a:off x="8916637" y="4451583"/>
            <a:ext cx="3040520" cy="2553335"/>
          </a:xfrm>
          <a:prstGeom prst="rect">
            <a:avLst/>
          </a:prstGeom>
          <a:noFill/>
        </p:spPr>
        <p:txBody>
          <a:bodyPr wrap="square" rtlCol="0">
            <a:spAutoFit/>
          </a:bodyPr>
          <a:lstStyle/>
          <a:p>
            <a:r>
              <a:rPr lang="zh-CN" altLang="en-US" sz="2000" dirty="0">
                <a:solidFill>
                  <a:schemeClr val="bg1"/>
                </a:solidFill>
                <a:cs typeface="+mn-ea"/>
                <a:sym typeface="+mn-lt"/>
              </a:rPr>
              <a:t>从学生步入社会成为一名工作人员再到别人口中的老员工心态的转变，我将会努力用自己的能力与知识，为公司创造更大的价值。</a:t>
            </a:r>
          </a:p>
          <a:p>
            <a:endParaRPr lang="zh-CN" altLang="en-US" sz="2000" dirty="0">
              <a:solidFill>
                <a:schemeClr val="bg1"/>
              </a:solidFill>
              <a:cs typeface="+mn-ea"/>
              <a:sym typeface="+mn-lt"/>
            </a:endParaRPr>
          </a:p>
          <a:p>
            <a:endParaRPr lang="zh-CN" altLang="en-US" sz="2000" dirty="0">
              <a:solidFill>
                <a:schemeClr val="bg1"/>
              </a:solidFill>
              <a:cs typeface="+mn-ea"/>
              <a:sym typeface="+mn-lt"/>
            </a:endParaRPr>
          </a:p>
        </p:txBody>
      </p:sp>
      <p:sp>
        <p:nvSpPr>
          <p:cNvPr id="6" name="文本框 5"/>
          <p:cNvSpPr txBox="1"/>
          <p:nvPr/>
        </p:nvSpPr>
        <p:spPr>
          <a:xfrm>
            <a:off x="7745206" y="2167214"/>
            <a:ext cx="3040520" cy="706755"/>
          </a:xfrm>
          <a:prstGeom prst="rect">
            <a:avLst/>
          </a:prstGeom>
          <a:noFill/>
        </p:spPr>
        <p:txBody>
          <a:bodyPr wrap="square" rtlCol="0">
            <a:spAutoFit/>
          </a:bodyPr>
          <a:lstStyle/>
          <a:p>
            <a:r>
              <a:rPr lang="zh-CN" sz="2000" dirty="0">
                <a:solidFill>
                  <a:schemeClr val="bg1"/>
                </a:solidFill>
                <a:cs typeface="+mn-ea"/>
                <a:sym typeface="+mn-lt"/>
              </a:rPr>
              <a:t>自己的成长与团队的成长是相辅相成的</a:t>
            </a:r>
          </a:p>
        </p:txBody>
      </p:sp>
      <p:sp>
        <p:nvSpPr>
          <p:cNvPr id="24" name="椭圆 23"/>
          <p:cNvSpPr/>
          <p:nvPr/>
        </p:nvSpPr>
        <p:spPr>
          <a:xfrm>
            <a:off x="103696" y="5320625"/>
            <a:ext cx="400111" cy="40011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00"/>
                                        <p:tgtEl>
                                          <p:spTgt spid="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par>
                                <p:cTn id="50" presetID="2" presetClass="entr" presetSubtype="4"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2" presetClass="entr" presetSubtype="4"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additive="base">
                                        <p:cTn id="68" dur="500" fill="hold"/>
                                        <p:tgtEl>
                                          <p:spTgt spid="38"/>
                                        </p:tgtEl>
                                        <p:attrNameLst>
                                          <p:attrName>ppt_x</p:attrName>
                                        </p:attrNameLst>
                                      </p:cBhvr>
                                      <p:tavLst>
                                        <p:tav tm="0">
                                          <p:val>
                                            <p:strVal val="#ppt_x"/>
                                          </p:val>
                                        </p:tav>
                                        <p:tav tm="100000">
                                          <p:val>
                                            <p:strVal val="#ppt_x"/>
                                          </p:val>
                                        </p:tav>
                                      </p:tavLst>
                                    </p:anim>
                                    <p:anim calcmode="lin" valueType="num">
                                      <p:cBhvr additive="base">
                                        <p:cTn id="69" dur="500" fill="hold"/>
                                        <p:tgtEl>
                                          <p:spTgt spid="38"/>
                                        </p:tgtEl>
                                        <p:attrNameLst>
                                          <p:attrName>ppt_y</p:attrName>
                                        </p:attrNameLst>
                                      </p:cBhvr>
                                      <p:tavLst>
                                        <p:tav tm="0">
                                          <p:val>
                                            <p:strVal val="1+#ppt_h/2"/>
                                          </p:val>
                                        </p:tav>
                                        <p:tav tm="100000">
                                          <p:val>
                                            <p:strVal val="#ppt_y"/>
                                          </p:val>
                                        </p:tav>
                                      </p:tavLst>
                                    </p:anim>
                                  </p:childTnLst>
                                </p:cTn>
                              </p:par>
                              <p:par>
                                <p:cTn id="70" presetID="10" presetClass="entr" presetSubtype="0" fill="hold" grpId="0" nodeType="with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3" grpId="0" bldLvl="0" animBg="1"/>
      <p:bldP spid="4" grpId="0" bldLvl="0" animBg="1"/>
      <p:bldP spid="25" grpId="0" bldLvl="0" animBg="1"/>
      <p:bldP spid="27" grpId="0" bldLvl="0" animBg="1"/>
      <p:bldP spid="33" grpId="0"/>
      <p:bldP spid="34" grpId="0"/>
      <p:bldP spid="35" grpId="0" bldLvl="0" animBg="1"/>
      <p:bldP spid="36" grpId="0"/>
      <p:bldP spid="37" grpId="0" bldLvl="0" animBg="1"/>
      <p:bldP spid="38" grpId="0"/>
      <p:bldP spid="5" grpId="0"/>
      <p:bldP spid="6" grpId="0"/>
      <p:bldP spid="2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 1"/>
          <p:cNvGrpSpPr/>
          <p:nvPr/>
        </p:nvGrpSpPr>
        <p:grpSpPr>
          <a:xfrm>
            <a:off x="3853755" y="2137583"/>
            <a:ext cx="4484394" cy="1038313"/>
            <a:chOff x="3880105" y="1328691"/>
            <a:chExt cx="4484394" cy="1038313"/>
          </a:xfrm>
        </p:grpSpPr>
        <p:sp>
          <p:nvSpPr>
            <p:cNvPr id="3" name="矩形 2"/>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880105" y="1328691"/>
              <a:ext cx="4484394" cy="1015663"/>
            </a:xfrm>
            <a:prstGeom prst="rect">
              <a:avLst/>
            </a:prstGeom>
            <a:noFill/>
            <a:ln>
              <a:noFill/>
            </a:ln>
          </p:spPr>
          <p:txBody>
            <a:bodyPr wrap="square" rtlCol="0">
              <a:spAutoFit/>
            </a:bodyPr>
            <a:lstStyle/>
            <a:p>
              <a:pPr algn="ctr"/>
              <a:r>
                <a:rPr kumimoji="1" lang="en-US" altLang="zh-CN" sz="6000" b="1" dirty="0">
                  <a:solidFill>
                    <a:schemeClr val="bg1"/>
                  </a:solidFill>
                </a:rPr>
                <a:t>PART</a:t>
              </a:r>
              <a:r>
                <a:rPr kumimoji="1" lang="zh-CN" altLang="en-US" sz="6000" b="1" dirty="0">
                  <a:solidFill>
                    <a:schemeClr val="bg1"/>
                  </a:solidFill>
                </a:rPr>
                <a:t> </a:t>
              </a:r>
              <a:r>
                <a:rPr kumimoji="1" lang="en-US" altLang="zh-CN" sz="6000" b="1" dirty="0">
                  <a:solidFill>
                    <a:schemeClr val="bg1"/>
                  </a:solidFill>
                </a:rPr>
                <a:t>TFOUR</a:t>
              </a:r>
              <a:endParaRPr kumimoji="1" lang="zh-CN" altLang="en-US" sz="6000" b="1" dirty="0">
                <a:solidFill>
                  <a:schemeClr val="bg1"/>
                </a:solidFill>
              </a:endParaRPr>
            </a:p>
          </p:txBody>
        </p:sp>
      </p:grpSp>
      <p:grpSp>
        <p:nvGrpSpPr>
          <p:cNvPr id="7" name="组 6"/>
          <p:cNvGrpSpPr/>
          <p:nvPr/>
        </p:nvGrpSpPr>
        <p:grpSpPr>
          <a:xfrm rot="1718587">
            <a:off x="3286641" y="1438409"/>
            <a:ext cx="1024513" cy="1398348"/>
            <a:chOff x="3087349" y="2414413"/>
            <a:chExt cx="1024513" cy="1398348"/>
          </a:xfrm>
        </p:grpSpPr>
        <p:sp>
          <p:nvSpPr>
            <p:cNvPr id="8" name="椭圆 7"/>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3" name="图片 12"/>
          <p:cNvPicPr>
            <a:picLocks noChangeAspect="1"/>
          </p:cNvPicPr>
          <p:nvPr/>
        </p:nvPicPr>
        <p:blipFill>
          <a:blip r:embed="rId2"/>
          <a:stretch>
            <a:fillRect/>
          </a:stretch>
        </p:blipFill>
        <p:spPr>
          <a:xfrm>
            <a:off x="10483215" y="47625"/>
            <a:ext cx="1618615" cy="816610"/>
          </a:xfrm>
          <a:prstGeom prst="rect">
            <a:avLst/>
          </a:prstGeom>
        </p:spPr>
      </p:pic>
      <p:sp>
        <p:nvSpPr>
          <p:cNvPr id="26" name="文本框 25"/>
          <p:cNvSpPr txBox="1"/>
          <p:nvPr/>
        </p:nvSpPr>
        <p:spPr>
          <a:xfrm>
            <a:off x="4136390" y="3402965"/>
            <a:ext cx="3925570" cy="583565"/>
          </a:xfrm>
          <a:prstGeom prst="rect">
            <a:avLst/>
          </a:prstGeom>
          <a:noFill/>
        </p:spPr>
        <p:txBody>
          <a:bodyPr wrap="square" rtlCol="0">
            <a:spAutoFit/>
          </a:bodyPr>
          <a:lstStyle/>
          <a:p>
            <a:pPr algn="ctr"/>
            <a:r>
              <a:rPr lang="zh-CN" altLang="en-US" sz="3200" b="1">
                <a:solidFill>
                  <a:schemeClr val="bg1"/>
                </a:solidFill>
              </a:rPr>
              <a:t>工作规划</a:t>
            </a:r>
          </a:p>
        </p:txBody>
      </p:sp>
      <p:sp>
        <p:nvSpPr>
          <p:cNvPr id="14" name="文本框 13"/>
          <p:cNvSpPr txBox="1"/>
          <p:nvPr/>
        </p:nvSpPr>
        <p:spPr>
          <a:xfrm>
            <a:off x="3964227" y="4202349"/>
            <a:ext cx="4329586" cy="1568450"/>
          </a:xfrm>
          <a:prstGeom prst="rect">
            <a:avLst/>
          </a:prstGeom>
          <a:noFill/>
          <a:ln>
            <a:noFill/>
          </a:ln>
        </p:spPr>
        <p:txBody>
          <a:bodyPr wrap="square" rtlCol="0">
            <a:spAutoFit/>
          </a:bodyPr>
          <a:lstStyle/>
          <a:p>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1.</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下一步工作计划</a:t>
            </a: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2.  </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具体措施</a:t>
            </a: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endPar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5" name="组合 8"/>
          <p:cNvGrpSpPr/>
          <p:nvPr/>
        </p:nvGrpSpPr>
        <p:grpSpPr>
          <a:xfrm>
            <a:off x="4520816" y="4288039"/>
            <a:ext cx="435792" cy="404332"/>
            <a:chOff x="7903081" y="894379"/>
            <a:chExt cx="675141" cy="626498"/>
          </a:xfrm>
          <a:solidFill>
            <a:srgbClr val="39639D"/>
          </a:solidFill>
        </p:grpSpPr>
        <p:sp>
          <p:nvSpPr>
            <p:cNvPr id="16"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7"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8"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9" name="组合 5"/>
          <p:cNvGrpSpPr/>
          <p:nvPr/>
        </p:nvGrpSpPr>
        <p:grpSpPr>
          <a:xfrm>
            <a:off x="4499776" y="5015326"/>
            <a:ext cx="372053" cy="453428"/>
            <a:chOff x="3683997" y="856343"/>
            <a:chExt cx="576394" cy="702571"/>
          </a:xfrm>
          <a:solidFill>
            <a:srgbClr val="2DA2BF"/>
          </a:solidFill>
        </p:grpSpPr>
        <p:sp>
          <p:nvSpPr>
            <p:cNvPr id="20"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21"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randombar(horizontal)">
                                      <p:cBhvr>
                                        <p:cTn id="11" dur="500"/>
                                        <p:tgtEl>
                                          <p:spTgt spid="19"/>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dirty="0"/>
              <a:t>下一步工作计划</a:t>
            </a:r>
            <a:endParaRPr kumimoji="1" lang="zh-CN" dirty="0">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15875" y="5156200"/>
            <a:ext cx="12192000" cy="1701800"/>
          </a:xfrm>
          <a:prstGeom prst="rect">
            <a:avLst/>
          </a:prstGeom>
          <a:solidFill>
            <a:schemeClr val="accent4">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834850" y="4997820"/>
            <a:ext cx="336550" cy="33655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flipV="1">
            <a:off x="2003125" y="2661474"/>
            <a:ext cx="0" cy="2336346"/>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 name="组 17"/>
          <p:cNvGrpSpPr/>
          <p:nvPr/>
        </p:nvGrpSpPr>
        <p:grpSpPr>
          <a:xfrm>
            <a:off x="636415" y="1529684"/>
            <a:ext cx="2734945" cy="1233944"/>
            <a:chOff x="173165" y="1519789"/>
            <a:chExt cx="2734945" cy="1233944"/>
          </a:xfrm>
        </p:grpSpPr>
        <p:sp>
          <p:nvSpPr>
            <p:cNvPr id="14" name="圆角矩形 13"/>
            <p:cNvSpPr/>
            <p:nvPr/>
          </p:nvSpPr>
          <p:spPr>
            <a:xfrm>
              <a:off x="348425" y="1519789"/>
              <a:ext cx="2382900" cy="1233944"/>
            </a:xfrm>
            <a:prstGeom prst="roundRect">
              <a:avLst>
                <a:gd name="adj" fmla="val 50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173165" y="1645519"/>
              <a:ext cx="2734945" cy="929640"/>
            </a:xfrm>
            <a:prstGeom prst="rect">
              <a:avLst/>
            </a:prstGeom>
          </p:spPr>
          <p:txBody>
            <a:bodyPr wrap="square">
              <a:spAutoFit/>
            </a:bodyPr>
            <a:lstStyle/>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分析各项数据指标，</a:t>
              </a:r>
            </a:p>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查缺补漏，</a:t>
              </a:r>
            </a:p>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争取后台指标更上一层楼</a:t>
              </a:r>
            </a:p>
          </p:txBody>
        </p:sp>
      </p:grpSp>
      <p:sp>
        <p:nvSpPr>
          <p:cNvPr id="37" name="椭圆 36"/>
          <p:cNvSpPr/>
          <p:nvPr/>
        </p:nvSpPr>
        <p:spPr>
          <a:xfrm>
            <a:off x="1900971" y="2661474"/>
            <a:ext cx="204308" cy="20430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p:cNvSpPr/>
          <p:nvPr/>
        </p:nvSpPr>
        <p:spPr>
          <a:xfrm>
            <a:off x="7950521" y="4997821"/>
            <a:ext cx="336550" cy="336550"/>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0" name="直线连接符 49"/>
          <p:cNvCxnSpPr>
            <a:stCxn id="49" idx="0"/>
          </p:cNvCxnSpPr>
          <p:nvPr/>
        </p:nvCxnSpPr>
        <p:spPr>
          <a:xfrm flipV="1">
            <a:off x="8118796" y="4143481"/>
            <a:ext cx="0" cy="854340"/>
          </a:xfrm>
          <a:prstGeom prst="line">
            <a:avLst/>
          </a:prstGeom>
          <a:ln w="12700">
            <a:solidFill>
              <a:schemeClr val="accent4">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1" name="组 50"/>
          <p:cNvGrpSpPr/>
          <p:nvPr/>
        </p:nvGrpSpPr>
        <p:grpSpPr>
          <a:xfrm>
            <a:off x="6927346" y="3011691"/>
            <a:ext cx="2382900" cy="1233944"/>
            <a:chOff x="348425" y="1519789"/>
            <a:chExt cx="2382900" cy="1233944"/>
          </a:xfrm>
        </p:grpSpPr>
        <p:sp>
          <p:nvSpPr>
            <p:cNvPr id="53" name="圆角矩形 52"/>
            <p:cNvSpPr/>
            <p:nvPr/>
          </p:nvSpPr>
          <p:spPr>
            <a:xfrm>
              <a:off x="348425" y="1519789"/>
              <a:ext cx="2382900" cy="1233944"/>
            </a:xfrm>
            <a:prstGeom prst="roundRect">
              <a:avLst>
                <a:gd name="adj" fmla="val 5050"/>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414655" y="1807478"/>
              <a:ext cx="2316480" cy="650240"/>
            </a:xfrm>
            <a:prstGeom prst="rect">
              <a:avLst/>
            </a:prstGeom>
          </p:spPr>
          <p:txBody>
            <a:bodyPr wrap="none">
              <a:spAutoFit/>
            </a:bodyPr>
            <a:lstStyle/>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学习公司其它产品知识，</a:t>
              </a:r>
            </a:p>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为店铺其它药物上架做准备</a:t>
              </a:r>
            </a:p>
          </p:txBody>
        </p:sp>
      </p:grpSp>
      <p:sp>
        <p:nvSpPr>
          <p:cNvPr id="58" name="椭圆 57"/>
          <p:cNvSpPr/>
          <p:nvPr/>
        </p:nvSpPr>
        <p:spPr>
          <a:xfrm>
            <a:off x="8016642" y="4143481"/>
            <a:ext cx="204308" cy="20430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5911964" y="4997820"/>
            <a:ext cx="336550" cy="33655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5" name="直线连接符 64"/>
          <p:cNvCxnSpPr/>
          <p:nvPr/>
        </p:nvCxnSpPr>
        <p:spPr>
          <a:xfrm flipV="1">
            <a:off x="6080239" y="2661474"/>
            <a:ext cx="0" cy="2336346"/>
          </a:xfrm>
          <a:prstGeom prst="line">
            <a:avLst/>
          </a:prstGeom>
          <a:ln w="127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0" name="组 79"/>
          <p:cNvGrpSpPr/>
          <p:nvPr/>
        </p:nvGrpSpPr>
        <p:grpSpPr>
          <a:xfrm>
            <a:off x="3702799" y="1529684"/>
            <a:ext cx="4754880" cy="1233944"/>
            <a:chOff x="-837565" y="1519789"/>
            <a:chExt cx="4754880" cy="1233944"/>
          </a:xfrm>
        </p:grpSpPr>
        <p:sp>
          <p:nvSpPr>
            <p:cNvPr id="83" name="圆角矩形 82"/>
            <p:cNvSpPr/>
            <p:nvPr/>
          </p:nvSpPr>
          <p:spPr>
            <a:xfrm>
              <a:off x="348425" y="1519789"/>
              <a:ext cx="2382900" cy="1233944"/>
            </a:xfrm>
            <a:prstGeom prst="roundRect">
              <a:avLst>
                <a:gd name="adj" fmla="val 50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837565" y="1645553"/>
              <a:ext cx="4754880" cy="929640"/>
            </a:xfrm>
            <a:prstGeom prst="rect">
              <a:avLst/>
            </a:prstGeom>
          </p:spPr>
          <p:txBody>
            <a:bodyPr wrap="square">
              <a:spAutoFit/>
            </a:bodyPr>
            <a:lstStyle/>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提高售前及售后各种问题处</a:t>
              </a:r>
            </a:p>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理能力，方便售前售后问题</a:t>
              </a:r>
            </a:p>
            <a:p>
              <a:pPr lvl="0" algn="ctr">
                <a:lnSpc>
                  <a:spcPct val="130000"/>
                </a:lnSpc>
              </a:pPr>
              <a:r>
                <a:rPr lang="zh-CN" sz="1400" b="1" dirty="0">
                  <a:solidFill>
                    <a:schemeClr val="bg1"/>
                  </a:solidFill>
                  <a:latin typeface="微软雅黑" panose="020B0503020204020204" charset="-122"/>
                  <a:ea typeface="微软雅黑" panose="020B0503020204020204" charset="-122"/>
                  <a:cs typeface="微软雅黑" panose="020B0503020204020204" charset="-122"/>
                </a:rPr>
                <a:t>的交接</a:t>
              </a:r>
            </a:p>
          </p:txBody>
        </p:sp>
      </p:grpSp>
      <p:sp>
        <p:nvSpPr>
          <p:cNvPr id="81" name="椭圆 80"/>
          <p:cNvSpPr/>
          <p:nvPr/>
        </p:nvSpPr>
        <p:spPr>
          <a:xfrm>
            <a:off x="5978085" y="2661474"/>
            <a:ext cx="204308" cy="20430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3873407" y="4997821"/>
            <a:ext cx="336550" cy="3365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直线连接符 88"/>
          <p:cNvCxnSpPr/>
          <p:nvPr/>
        </p:nvCxnSpPr>
        <p:spPr>
          <a:xfrm flipV="1">
            <a:off x="4041682" y="4143481"/>
            <a:ext cx="0" cy="854340"/>
          </a:xfrm>
          <a:prstGeom prst="line">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90" name="组 89"/>
          <p:cNvGrpSpPr/>
          <p:nvPr/>
        </p:nvGrpSpPr>
        <p:grpSpPr>
          <a:xfrm>
            <a:off x="2671987" y="3011691"/>
            <a:ext cx="2862580" cy="1233944"/>
            <a:chOff x="170180" y="1519789"/>
            <a:chExt cx="2862580" cy="1233944"/>
          </a:xfrm>
        </p:grpSpPr>
        <p:sp>
          <p:nvSpPr>
            <p:cNvPr id="93" name="圆角矩形 92"/>
            <p:cNvSpPr/>
            <p:nvPr/>
          </p:nvSpPr>
          <p:spPr>
            <a:xfrm>
              <a:off x="348425" y="1519789"/>
              <a:ext cx="2382900" cy="1233944"/>
            </a:xfrm>
            <a:prstGeom prst="roundRect">
              <a:avLst>
                <a:gd name="adj" fmla="val 50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p:cNvSpPr/>
            <p:nvPr/>
          </p:nvSpPr>
          <p:spPr>
            <a:xfrm>
              <a:off x="170180" y="1807444"/>
              <a:ext cx="2862580" cy="650240"/>
            </a:xfrm>
            <a:prstGeom prst="rect">
              <a:avLst/>
            </a:prstGeom>
          </p:spPr>
          <p:txBody>
            <a:bodyPr wrap="square">
              <a:spAutoFit/>
            </a:bodyPr>
            <a:lstStyle/>
            <a:p>
              <a:pPr algn="ctr">
                <a:lnSpc>
                  <a:spcPct val="130000"/>
                </a:lnSpc>
              </a:pPr>
              <a:r>
                <a:rPr lang="zh-CN" altLang="en-US" sz="1400" dirty="0">
                  <a:solidFill>
                    <a:schemeClr val="bg1"/>
                  </a:solidFill>
                  <a:latin typeface="微软雅黑" panose="020B0503020204020204" charset="-122"/>
                  <a:ea typeface="微软雅黑" panose="020B0503020204020204" charset="-122"/>
                  <a:cs typeface="微软雅黑" panose="020B0503020204020204" charset="-122"/>
                  <a:sym typeface="+mn-ea"/>
                </a:rPr>
                <a:t>学习更多平台软件操作技能，</a:t>
              </a:r>
            </a:p>
            <a:p>
              <a:pPr algn="ctr">
                <a:lnSpc>
                  <a:spcPct val="130000"/>
                </a:lnSpc>
              </a:pPr>
              <a:r>
                <a:rPr lang="zh-CN" altLang="en-US" sz="1400" dirty="0">
                  <a:solidFill>
                    <a:schemeClr val="bg1"/>
                  </a:solidFill>
                  <a:latin typeface="微软雅黑" panose="020B0503020204020204" charset="-122"/>
                  <a:ea typeface="微软雅黑" panose="020B0503020204020204" charset="-122"/>
                  <a:cs typeface="微软雅黑" panose="020B0503020204020204" charset="-122"/>
                  <a:sym typeface="+mn-ea"/>
                </a:rPr>
                <a:t>更好的适应店铺发展节奏</a:t>
              </a:r>
              <a:endParaRPr lang="en-US" altLang="zh-CN" sz="14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91" name="椭圆 90"/>
          <p:cNvSpPr/>
          <p:nvPr/>
        </p:nvSpPr>
        <p:spPr>
          <a:xfrm>
            <a:off x="3939528" y="4143481"/>
            <a:ext cx="204308" cy="20430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椭圆 97"/>
          <p:cNvSpPr/>
          <p:nvPr/>
        </p:nvSpPr>
        <p:spPr>
          <a:xfrm>
            <a:off x="9989077" y="4997820"/>
            <a:ext cx="336550" cy="33655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9" name="直线连接符 98"/>
          <p:cNvCxnSpPr/>
          <p:nvPr/>
        </p:nvCxnSpPr>
        <p:spPr>
          <a:xfrm flipV="1">
            <a:off x="10157352" y="2661474"/>
            <a:ext cx="0" cy="233634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0" name="组 99"/>
          <p:cNvGrpSpPr/>
          <p:nvPr/>
        </p:nvGrpSpPr>
        <p:grpSpPr>
          <a:xfrm>
            <a:off x="8965267" y="1529684"/>
            <a:ext cx="2383345" cy="1233944"/>
            <a:chOff x="348425" y="1519789"/>
            <a:chExt cx="2383345" cy="1233944"/>
          </a:xfrm>
        </p:grpSpPr>
        <p:sp>
          <p:nvSpPr>
            <p:cNvPr id="103" name="圆角矩形 102"/>
            <p:cNvSpPr/>
            <p:nvPr/>
          </p:nvSpPr>
          <p:spPr>
            <a:xfrm>
              <a:off x="348425" y="1519789"/>
              <a:ext cx="2382900" cy="1233944"/>
            </a:xfrm>
            <a:prstGeom prst="roundRect">
              <a:avLst>
                <a:gd name="adj" fmla="val 505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415290" y="1519823"/>
              <a:ext cx="2316480" cy="1209675"/>
            </a:xfrm>
            <a:prstGeom prst="rect">
              <a:avLst/>
            </a:prstGeom>
          </p:spPr>
          <p:txBody>
            <a:bodyPr wrap="none">
              <a:spAutoFit/>
            </a:bodyPr>
            <a:lstStyle/>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细化工作中的各个小细节，</a:t>
              </a:r>
            </a:p>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学会更好的团结大家，</a:t>
              </a:r>
            </a:p>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用积极的心态和专业的方法</a:t>
              </a:r>
            </a:p>
            <a:p>
              <a:pPr lvl="0" algn="ctr">
                <a:lnSpc>
                  <a:spcPct val="130000"/>
                </a:lnSpc>
              </a:pP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rPr>
                <a:t>感染大家，带动团体进步</a:t>
              </a:r>
              <a:endParaRPr lang="en-US" altLang="zh-CN" sz="14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101" name="椭圆 100"/>
          <p:cNvSpPr/>
          <p:nvPr/>
        </p:nvSpPr>
        <p:spPr>
          <a:xfrm>
            <a:off x="10055198" y="2661474"/>
            <a:ext cx="204308" cy="20430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kumimoji="1" lang="zh-CN" dirty="0"/>
              <a:t>具体措施</a:t>
            </a:r>
            <a:endParaRPr kumimoji="1" lang="zh-CN" dirty="0">
              <a:latin typeface="微软雅黑" panose="020B0503020204020204" charset="-122"/>
              <a:ea typeface="微软雅黑" panose="020B0503020204020204" charset="-122"/>
              <a:cs typeface="微软雅黑" panose="020B0503020204020204" charset="-122"/>
            </a:endParaRPr>
          </a:p>
        </p:txBody>
      </p:sp>
      <p:cxnSp>
        <p:nvCxnSpPr>
          <p:cNvPr id="14" name="直接连接符 52"/>
          <p:cNvCxnSpPr/>
          <p:nvPr/>
        </p:nvCxnSpPr>
        <p:spPr>
          <a:xfrm>
            <a:off x="2244119" y="4620792"/>
            <a:ext cx="4422435" cy="0"/>
          </a:xfrm>
          <a:prstGeom prst="line">
            <a:avLst/>
          </a:prstGeom>
          <a:noFill/>
          <a:ln w="12700" cap="flat" cmpd="sng" algn="ctr">
            <a:solidFill>
              <a:srgbClr val="6A2D38"/>
            </a:solidFill>
            <a:prstDash val="solid"/>
            <a:miter lim="800000"/>
          </a:ln>
          <a:effectLst/>
        </p:spPr>
      </p:cxnSp>
      <p:cxnSp>
        <p:nvCxnSpPr>
          <p:cNvPr id="15" name="直接连接符 53"/>
          <p:cNvCxnSpPr/>
          <p:nvPr/>
        </p:nvCxnSpPr>
        <p:spPr>
          <a:xfrm>
            <a:off x="2244119" y="3378379"/>
            <a:ext cx="4422435" cy="0"/>
          </a:xfrm>
          <a:prstGeom prst="line">
            <a:avLst/>
          </a:prstGeom>
          <a:noFill/>
          <a:ln w="12700" cap="flat" cmpd="sng" algn="ctr">
            <a:solidFill>
              <a:srgbClr val="6A2D38"/>
            </a:solidFill>
            <a:prstDash val="solid"/>
            <a:miter lim="800000"/>
          </a:ln>
          <a:effectLst/>
        </p:spPr>
      </p:cxnSp>
      <p:grpSp>
        <p:nvGrpSpPr>
          <p:cNvPr id="16" name="组合 15"/>
          <p:cNvGrpSpPr/>
          <p:nvPr/>
        </p:nvGrpSpPr>
        <p:grpSpPr>
          <a:xfrm>
            <a:off x="1126275" y="2144450"/>
            <a:ext cx="966867" cy="966867"/>
            <a:chOff x="560014" y="1294011"/>
            <a:chExt cx="725150" cy="725150"/>
          </a:xfrm>
        </p:grpSpPr>
        <p:sp>
          <p:nvSpPr>
            <p:cNvPr id="17" name="椭圆 16"/>
            <p:cNvSpPr/>
            <p:nvPr/>
          </p:nvSpPr>
          <p:spPr>
            <a:xfrm>
              <a:off x="560014" y="1294011"/>
              <a:ext cx="725150" cy="725150"/>
            </a:xfrm>
            <a:prstGeom prst="ellipse">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cs typeface="+mn-ea"/>
                <a:sym typeface="+mn-lt"/>
              </a:endParaRPr>
            </a:p>
          </p:txBody>
        </p:sp>
        <p:sp>
          <p:nvSpPr>
            <p:cNvPr id="18" name="Freeform 14"/>
            <p:cNvSpPr>
              <a:spLocks noEditPoints="1"/>
            </p:cNvSpPr>
            <p:nvPr/>
          </p:nvSpPr>
          <p:spPr bwMode="auto">
            <a:xfrm>
              <a:off x="683217" y="1489644"/>
              <a:ext cx="478743" cy="333884"/>
            </a:xfrm>
            <a:custGeom>
              <a:avLst/>
              <a:gdLst>
                <a:gd name="T0" fmla="*/ 56 w 112"/>
                <a:gd name="T1" fmla="*/ 20 h 77"/>
                <a:gd name="T2" fmla="*/ 15 w 112"/>
                <a:gd name="T3" fmla="*/ 49 h 77"/>
                <a:gd name="T4" fmla="*/ 10 w 112"/>
                <a:gd name="T5" fmla="*/ 52 h 77"/>
                <a:gd name="T6" fmla="*/ 4 w 112"/>
                <a:gd name="T7" fmla="*/ 66 h 77"/>
                <a:gd name="T8" fmla="*/ 4 w 112"/>
                <a:gd name="T9" fmla="*/ 37 h 77"/>
                <a:gd name="T10" fmla="*/ 0 w 112"/>
                <a:gd name="T11" fmla="*/ 46 h 77"/>
                <a:gd name="T12" fmla="*/ 13 w 112"/>
                <a:gd name="T13" fmla="*/ 29 h 77"/>
                <a:gd name="T14" fmla="*/ 15 w 112"/>
                <a:gd name="T15" fmla="*/ 49 h 77"/>
                <a:gd name="T16" fmla="*/ 15 w 112"/>
                <a:gd name="T17" fmla="*/ 25 h 77"/>
                <a:gd name="T18" fmla="*/ 3 w 112"/>
                <a:gd name="T19" fmla="*/ 22 h 77"/>
                <a:gd name="T20" fmla="*/ 96 w 112"/>
                <a:gd name="T21" fmla="*/ 66 h 77"/>
                <a:gd name="T22" fmla="*/ 102 w 112"/>
                <a:gd name="T23" fmla="*/ 52 h 77"/>
                <a:gd name="T24" fmla="*/ 107 w 112"/>
                <a:gd name="T25" fmla="*/ 49 h 77"/>
                <a:gd name="T26" fmla="*/ 107 w 112"/>
                <a:gd name="T27" fmla="*/ 37 h 77"/>
                <a:gd name="T28" fmla="*/ 112 w 112"/>
                <a:gd name="T29" fmla="*/ 33 h 77"/>
                <a:gd name="T30" fmla="*/ 98 w 112"/>
                <a:gd name="T31" fmla="*/ 31 h 77"/>
                <a:gd name="T32" fmla="*/ 101 w 112"/>
                <a:gd name="T33" fmla="*/ 15 h 77"/>
                <a:gd name="T34" fmla="*/ 97 w 112"/>
                <a:gd name="T35" fmla="*/ 26 h 77"/>
                <a:gd name="T36" fmla="*/ 101 w 112"/>
                <a:gd name="T37" fmla="*/ 15 h 77"/>
                <a:gd name="T38" fmla="*/ 80 w 112"/>
                <a:gd name="T39" fmla="*/ 72 h 77"/>
                <a:gd name="T40" fmla="*/ 82 w 112"/>
                <a:gd name="T41" fmla="*/ 72 h 77"/>
                <a:gd name="T42" fmla="*/ 87 w 112"/>
                <a:gd name="T43" fmla="*/ 47 h 77"/>
                <a:gd name="T44" fmla="*/ 88 w 112"/>
                <a:gd name="T45" fmla="*/ 47 h 77"/>
                <a:gd name="T46" fmla="*/ 88 w 112"/>
                <a:gd name="T47" fmla="*/ 26 h 77"/>
                <a:gd name="T48" fmla="*/ 77 w 112"/>
                <a:gd name="T49" fmla="*/ 51 h 77"/>
                <a:gd name="T50" fmla="*/ 65 w 112"/>
                <a:gd name="T51" fmla="*/ 32 h 77"/>
                <a:gd name="T52" fmla="*/ 64 w 112"/>
                <a:gd name="T53" fmla="*/ 50 h 77"/>
                <a:gd name="T54" fmla="*/ 57 w 112"/>
                <a:gd name="T55" fmla="*/ 55 h 77"/>
                <a:gd name="T56" fmla="*/ 48 w 112"/>
                <a:gd name="T57" fmla="*/ 77 h 77"/>
                <a:gd name="T58" fmla="*/ 48 w 112"/>
                <a:gd name="T59" fmla="*/ 32 h 77"/>
                <a:gd name="T60" fmla="*/ 41 w 112"/>
                <a:gd name="T61" fmla="*/ 47 h 77"/>
                <a:gd name="T62" fmla="*/ 65 w 112"/>
                <a:gd name="T63" fmla="*/ 21 h 77"/>
                <a:gd name="T64" fmla="*/ 65 w 112"/>
                <a:gd name="T65" fmla="*/ 47 h 77"/>
                <a:gd name="T66" fmla="*/ 31 w 112"/>
                <a:gd name="T67" fmla="*/ 72 h 77"/>
                <a:gd name="T68" fmla="*/ 30 w 112"/>
                <a:gd name="T69" fmla="*/ 72 h 77"/>
                <a:gd name="T70" fmla="*/ 24 w 112"/>
                <a:gd name="T71" fmla="*/ 47 h 77"/>
                <a:gd name="T72" fmla="*/ 23 w 112"/>
                <a:gd name="T73" fmla="*/ 47 h 77"/>
                <a:gd name="T74" fmla="*/ 23 w 112"/>
                <a:gd name="T75" fmla="*/ 26 h 77"/>
                <a:gd name="T76" fmla="*/ 35 w 112"/>
                <a:gd name="T77" fmla="*/ 51 h 77"/>
                <a:gd name="T78" fmla="*/ 39 w 112"/>
                <a:gd name="T79" fmla="*/ 17 h 77"/>
                <a:gd name="T80" fmla="*/ 31 w 112"/>
                <a:gd name="T81" fmla="*/ 25 h 77"/>
                <a:gd name="T82" fmla="*/ 81 w 112"/>
                <a:gd name="T83" fmla="*/ 9 h 77"/>
                <a:gd name="T84" fmla="*/ 75 w 112"/>
                <a:gd name="T85" fmla="*/ 23 h 77"/>
                <a:gd name="T86" fmla="*/ 81 w 112"/>
                <a:gd name="T8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solidFill>
            <a:ln>
              <a:noFill/>
            </a:ln>
          </p:spPr>
          <p:txBody>
            <a:bodyPr vert="horz" wrap="square" lIns="121920" tIns="60960" rIns="121920" bIns="60960" numCol="1" anchor="t" anchorCtr="0" compatLnSpc="1"/>
            <a:lstStyle/>
            <a:p>
              <a:pPr defTabSz="1219200">
                <a:defRPr/>
              </a:pPr>
              <a:endParaRPr lang="zh-CN" altLang="en-US" sz="3200" kern="0">
                <a:solidFill>
                  <a:sysClr val="windowText" lastClr="000000"/>
                </a:solidFill>
                <a:cs typeface="+mn-ea"/>
                <a:sym typeface="+mn-lt"/>
              </a:endParaRPr>
            </a:p>
          </p:txBody>
        </p:sp>
      </p:grpSp>
      <p:grpSp>
        <p:nvGrpSpPr>
          <p:cNvPr id="19" name="组合 18"/>
          <p:cNvGrpSpPr/>
          <p:nvPr/>
        </p:nvGrpSpPr>
        <p:grpSpPr>
          <a:xfrm>
            <a:off x="1126275" y="3479854"/>
            <a:ext cx="966867" cy="966867"/>
            <a:chOff x="560014" y="2295564"/>
            <a:chExt cx="725150" cy="725150"/>
          </a:xfrm>
        </p:grpSpPr>
        <p:sp>
          <p:nvSpPr>
            <p:cNvPr id="20" name="椭圆 19"/>
            <p:cNvSpPr/>
            <p:nvPr/>
          </p:nvSpPr>
          <p:spPr>
            <a:xfrm>
              <a:off x="560014" y="2295564"/>
              <a:ext cx="725150" cy="725150"/>
            </a:xfrm>
            <a:prstGeom prst="ellipse">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cs typeface="+mn-ea"/>
                <a:sym typeface="+mn-lt"/>
              </a:endParaRPr>
            </a:p>
          </p:txBody>
        </p:sp>
        <p:sp>
          <p:nvSpPr>
            <p:cNvPr id="21" name="Freeform 10"/>
            <p:cNvSpPr>
              <a:spLocks noEditPoints="1"/>
            </p:cNvSpPr>
            <p:nvPr/>
          </p:nvSpPr>
          <p:spPr bwMode="auto">
            <a:xfrm>
              <a:off x="723488" y="2447406"/>
              <a:ext cx="393533" cy="437027"/>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accent3"/>
            </a:solidFill>
            <a:ln>
              <a:noFill/>
            </a:ln>
          </p:spPr>
          <p:txBody>
            <a:bodyPr vert="horz" wrap="square" lIns="121920" tIns="60960" rIns="121920" bIns="60960" numCol="1" anchor="t" anchorCtr="0" compatLnSpc="1"/>
            <a:lstStyle/>
            <a:p>
              <a:pPr defTabSz="1219200">
                <a:defRPr/>
              </a:pPr>
              <a:endParaRPr lang="zh-CN" altLang="en-US" sz="3200" kern="0">
                <a:solidFill>
                  <a:sysClr val="windowText" lastClr="000000"/>
                </a:solidFill>
                <a:cs typeface="+mn-ea"/>
                <a:sym typeface="+mn-lt"/>
              </a:endParaRPr>
            </a:p>
          </p:txBody>
        </p:sp>
      </p:grpSp>
      <p:grpSp>
        <p:nvGrpSpPr>
          <p:cNvPr id="22" name="组合 21"/>
          <p:cNvGrpSpPr/>
          <p:nvPr/>
        </p:nvGrpSpPr>
        <p:grpSpPr>
          <a:xfrm>
            <a:off x="1126275" y="4869859"/>
            <a:ext cx="966867" cy="966867"/>
            <a:chOff x="560014" y="3338068"/>
            <a:chExt cx="725150" cy="725150"/>
          </a:xfrm>
        </p:grpSpPr>
        <p:sp>
          <p:nvSpPr>
            <p:cNvPr id="23" name="椭圆 22"/>
            <p:cNvSpPr/>
            <p:nvPr/>
          </p:nvSpPr>
          <p:spPr>
            <a:xfrm>
              <a:off x="560014" y="3338068"/>
              <a:ext cx="725150" cy="725150"/>
            </a:xfrm>
            <a:prstGeom prst="ellipse">
              <a:avLst/>
            </a:prstGeom>
            <a:solidFill>
              <a:srgbClr val="404040"/>
            </a:solidFill>
            <a:ln w="12700" cap="flat" cmpd="sng" algn="ctr">
              <a:noFill/>
              <a:prstDash val="solid"/>
              <a:miter lim="800000"/>
            </a:ln>
            <a:effectLst/>
          </p:spPr>
          <p:txBody>
            <a:bodyPr rtlCol="0" anchor="ctr"/>
            <a:lstStyle/>
            <a:p>
              <a:pPr algn="ctr" defTabSz="1219200">
                <a:defRPr/>
              </a:pPr>
              <a:endParaRPr lang="zh-CN" altLang="en-US" sz="3200" kern="0">
                <a:solidFill>
                  <a:sysClr val="window" lastClr="FFFFFF"/>
                </a:solidFill>
                <a:cs typeface="+mn-ea"/>
                <a:sym typeface="+mn-lt"/>
              </a:endParaRPr>
            </a:p>
          </p:txBody>
        </p:sp>
        <p:sp>
          <p:nvSpPr>
            <p:cNvPr id="24" name="Freeform 19"/>
            <p:cNvSpPr>
              <a:spLocks noEditPoints="1"/>
            </p:cNvSpPr>
            <p:nvPr/>
          </p:nvSpPr>
          <p:spPr bwMode="auto">
            <a:xfrm>
              <a:off x="757749" y="3473074"/>
              <a:ext cx="353509" cy="448164"/>
            </a:xfrm>
            <a:custGeom>
              <a:avLst/>
              <a:gdLst>
                <a:gd name="T0" fmla="*/ 0 w 77"/>
                <a:gd name="T1" fmla="*/ 85 h 98"/>
                <a:gd name="T2" fmla="*/ 29 w 77"/>
                <a:gd name="T3" fmla="*/ 98 h 98"/>
                <a:gd name="T4" fmla="*/ 30 w 77"/>
                <a:gd name="T5" fmla="*/ 98 h 98"/>
                <a:gd name="T6" fmla="*/ 30 w 77"/>
                <a:gd name="T7" fmla="*/ 98 h 98"/>
                <a:gd name="T8" fmla="*/ 31 w 77"/>
                <a:gd name="T9" fmla="*/ 98 h 98"/>
                <a:gd name="T10" fmla="*/ 33 w 77"/>
                <a:gd name="T11" fmla="*/ 98 h 98"/>
                <a:gd name="T12" fmla="*/ 33 w 77"/>
                <a:gd name="T13" fmla="*/ 98 h 98"/>
                <a:gd name="T14" fmla="*/ 34 w 77"/>
                <a:gd name="T15" fmla="*/ 98 h 98"/>
                <a:gd name="T16" fmla="*/ 35 w 77"/>
                <a:gd name="T17" fmla="*/ 98 h 98"/>
                <a:gd name="T18" fmla="*/ 36 w 77"/>
                <a:gd name="T19" fmla="*/ 98 h 98"/>
                <a:gd name="T20" fmla="*/ 37 w 77"/>
                <a:gd name="T21" fmla="*/ 98 h 98"/>
                <a:gd name="T22" fmla="*/ 38 w 77"/>
                <a:gd name="T23" fmla="*/ 98 h 98"/>
                <a:gd name="T24" fmla="*/ 39 w 77"/>
                <a:gd name="T25" fmla="*/ 98 h 98"/>
                <a:gd name="T26" fmla="*/ 40 w 77"/>
                <a:gd name="T27" fmla="*/ 98 h 98"/>
                <a:gd name="T28" fmla="*/ 41 w 77"/>
                <a:gd name="T29" fmla="*/ 98 h 98"/>
                <a:gd name="T30" fmla="*/ 42 w 77"/>
                <a:gd name="T31" fmla="*/ 98 h 98"/>
                <a:gd name="T32" fmla="*/ 43 w 77"/>
                <a:gd name="T33" fmla="*/ 98 h 98"/>
                <a:gd name="T34" fmla="*/ 43 w 77"/>
                <a:gd name="T35" fmla="*/ 98 h 98"/>
                <a:gd name="T36" fmla="*/ 44 w 77"/>
                <a:gd name="T37" fmla="*/ 98 h 98"/>
                <a:gd name="T38" fmla="*/ 45 w 77"/>
                <a:gd name="T39" fmla="*/ 98 h 98"/>
                <a:gd name="T40" fmla="*/ 46 w 77"/>
                <a:gd name="T41" fmla="*/ 98 h 98"/>
                <a:gd name="T42" fmla="*/ 47 w 77"/>
                <a:gd name="T43" fmla="*/ 98 h 98"/>
                <a:gd name="T44" fmla="*/ 47 w 77"/>
                <a:gd name="T45" fmla="*/ 98 h 98"/>
                <a:gd name="T46" fmla="*/ 77 w 77"/>
                <a:gd name="T47" fmla="*/ 85 h 98"/>
                <a:gd name="T48" fmla="*/ 22 w 77"/>
                <a:gd name="T49" fmla="*/ 33 h 98"/>
                <a:gd name="T50" fmla="*/ 25 w 77"/>
                <a:gd name="T51" fmla="*/ 20 h 98"/>
                <a:gd name="T52" fmla="*/ 22 w 77"/>
                <a:gd name="T53" fmla="*/ 0 h 98"/>
                <a:gd name="T54" fmla="*/ 27 w 77"/>
                <a:gd name="T55" fmla="*/ 6 h 98"/>
                <a:gd name="T56" fmla="*/ 35 w 77"/>
                <a:gd name="T57" fmla="*/ 0 h 98"/>
                <a:gd name="T58" fmla="*/ 40 w 77"/>
                <a:gd name="T59" fmla="*/ 6 h 98"/>
                <a:gd name="T60" fmla="*/ 48 w 77"/>
                <a:gd name="T61" fmla="*/ 0 h 98"/>
                <a:gd name="T62" fmla="*/ 50 w 77"/>
                <a:gd name="T63" fmla="*/ 6 h 98"/>
                <a:gd name="T64" fmla="*/ 59 w 77"/>
                <a:gd name="T65" fmla="*/ 1 h 98"/>
                <a:gd name="T66" fmla="*/ 18 w 77"/>
                <a:gd name="T67" fmla="*/ 31 h 98"/>
                <a:gd name="T68" fmla="*/ 18 w 77"/>
                <a:gd name="T69" fmla="*/ 22 h 98"/>
                <a:gd name="T70" fmla="*/ 63 w 77"/>
                <a:gd name="T71" fmla="*/ 26 h 98"/>
                <a:gd name="T72" fmla="*/ 18 w 77"/>
                <a:gd name="T73" fmla="*/ 31 h 98"/>
                <a:gd name="T74" fmla="*/ 43 w 77"/>
                <a:gd name="T75" fmla="*/ 86 h 98"/>
                <a:gd name="T76" fmla="*/ 35 w 77"/>
                <a:gd name="T77" fmla="*/ 84 h 98"/>
                <a:gd name="T78" fmla="*/ 30 w 77"/>
                <a:gd name="T79" fmla="*/ 69 h 98"/>
                <a:gd name="T80" fmla="*/ 37 w 77"/>
                <a:gd name="T81" fmla="*/ 78 h 98"/>
                <a:gd name="T82" fmla="*/ 40 w 77"/>
                <a:gd name="T83" fmla="*/ 78 h 98"/>
                <a:gd name="T84" fmla="*/ 39 w 77"/>
                <a:gd name="T85" fmla="*/ 70 h 98"/>
                <a:gd name="T86" fmla="*/ 30 w 77"/>
                <a:gd name="T87" fmla="*/ 57 h 98"/>
                <a:gd name="T88" fmla="*/ 35 w 77"/>
                <a:gd name="T89" fmla="*/ 46 h 98"/>
                <a:gd name="T90" fmla="*/ 43 w 77"/>
                <a:gd name="T91" fmla="*/ 44 h 98"/>
                <a:gd name="T92" fmla="*/ 48 w 77"/>
                <a:gd name="T93" fmla="*/ 53 h 98"/>
                <a:gd name="T94" fmla="*/ 40 w 77"/>
                <a:gd name="T95" fmla="*/ 59 h 98"/>
                <a:gd name="T96" fmla="*/ 39 w 77"/>
                <a:gd name="T97" fmla="*/ 51 h 98"/>
                <a:gd name="T98" fmla="*/ 38 w 77"/>
                <a:gd name="T99" fmla="*/ 56 h 98"/>
                <a:gd name="T100" fmla="*/ 47 w 77"/>
                <a:gd name="T101" fmla="*/ 68 h 98"/>
                <a:gd name="T102" fmla="*/ 49 w 77"/>
                <a:gd name="T103"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98">
                  <a:moveTo>
                    <a:pt x="22" y="33"/>
                  </a:moveTo>
                  <a:cubicBezTo>
                    <a:pt x="11" y="49"/>
                    <a:pt x="4" y="66"/>
                    <a:pt x="0" y="85"/>
                  </a:cubicBezTo>
                  <a:cubicBezTo>
                    <a:pt x="1" y="91"/>
                    <a:pt x="5" y="96"/>
                    <a:pt x="11" y="98"/>
                  </a:cubicBezTo>
                  <a:cubicBezTo>
                    <a:pt x="29" y="98"/>
                    <a:pt x="29" y="98"/>
                    <a:pt x="29" y="98"/>
                  </a:cubicBezTo>
                  <a:cubicBezTo>
                    <a:pt x="30" y="98"/>
                    <a:pt x="30" y="98"/>
                    <a:pt x="30" y="98"/>
                  </a:cubicBezTo>
                  <a:cubicBezTo>
                    <a:pt x="30" y="98"/>
                    <a:pt x="30" y="98"/>
                    <a:pt x="30" y="98"/>
                  </a:cubicBezTo>
                  <a:cubicBezTo>
                    <a:pt x="30" y="98"/>
                    <a:pt x="30" y="98"/>
                    <a:pt x="30" y="98"/>
                  </a:cubicBezTo>
                  <a:cubicBezTo>
                    <a:pt x="30" y="98"/>
                    <a:pt x="30" y="98"/>
                    <a:pt x="30" y="98"/>
                  </a:cubicBezTo>
                  <a:cubicBezTo>
                    <a:pt x="31" y="98"/>
                    <a:pt x="31" y="98"/>
                    <a:pt x="31" y="98"/>
                  </a:cubicBezTo>
                  <a:cubicBezTo>
                    <a:pt x="31" y="98"/>
                    <a:pt x="31" y="98"/>
                    <a:pt x="31" y="98"/>
                  </a:cubicBezTo>
                  <a:cubicBezTo>
                    <a:pt x="32" y="98"/>
                    <a:pt x="32" y="98"/>
                    <a:pt x="32" y="98"/>
                  </a:cubicBezTo>
                  <a:cubicBezTo>
                    <a:pt x="33" y="98"/>
                    <a:pt x="33" y="98"/>
                    <a:pt x="33" y="98"/>
                  </a:cubicBezTo>
                  <a:cubicBezTo>
                    <a:pt x="33" y="98"/>
                    <a:pt x="33" y="98"/>
                    <a:pt x="33" y="98"/>
                  </a:cubicBezTo>
                  <a:cubicBezTo>
                    <a:pt x="33" y="98"/>
                    <a:pt x="33" y="98"/>
                    <a:pt x="33" y="98"/>
                  </a:cubicBezTo>
                  <a:cubicBezTo>
                    <a:pt x="34" y="98"/>
                    <a:pt x="34" y="98"/>
                    <a:pt x="34" y="98"/>
                  </a:cubicBezTo>
                  <a:cubicBezTo>
                    <a:pt x="34" y="98"/>
                    <a:pt x="34" y="98"/>
                    <a:pt x="34" y="98"/>
                  </a:cubicBezTo>
                  <a:cubicBezTo>
                    <a:pt x="34" y="98"/>
                    <a:pt x="34" y="98"/>
                    <a:pt x="34" y="98"/>
                  </a:cubicBezTo>
                  <a:cubicBezTo>
                    <a:pt x="35" y="98"/>
                    <a:pt x="35" y="98"/>
                    <a:pt x="35" y="98"/>
                  </a:cubicBezTo>
                  <a:cubicBezTo>
                    <a:pt x="35" y="98"/>
                    <a:pt x="35" y="98"/>
                    <a:pt x="35" y="98"/>
                  </a:cubicBezTo>
                  <a:cubicBezTo>
                    <a:pt x="36" y="98"/>
                    <a:pt x="36" y="98"/>
                    <a:pt x="36" y="98"/>
                  </a:cubicBezTo>
                  <a:cubicBezTo>
                    <a:pt x="37" y="98"/>
                    <a:pt x="37" y="98"/>
                    <a:pt x="37" y="98"/>
                  </a:cubicBezTo>
                  <a:cubicBezTo>
                    <a:pt x="37" y="98"/>
                    <a:pt x="37" y="98"/>
                    <a:pt x="37" y="98"/>
                  </a:cubicBezTo>
                  <a:cubicBezTo>
                    <a:pt x="37" y="98"/>
                    <a:pt x="37" y="98"/>
                    <a:pt x="37" y="98"/>
                  </a:cubicBezTo>
                  <a:cubicBezTo>
                    <a:pt x="38" y="98"/>
                    <a:pt x="38" y="98"/>
                    <a:pt x="38" y="98"/>
                  </a:cubicBezTo>
                  <a:cubicBezTo>
                    <a:pt x="38" y="98"/>
                    <a:pt x="38" y="98"/>
                    <a:pt x="38" y="98"/>
                  </a:cubicBezTo>
                  <a:cubicBezTo>
                    <a:pt x="39" y="98"/>
                    <a:pt x="39" y="98"/>
                    <a:pt x="39" y="98"/>
                  </a:cubicBezTo>
                  <a:cubicBezTo>
                    <a:pt x="39" y="98"/>
                    <a:pt x="39" y="98"/>
                    <a:pt x="39" y="98"/>
                  </a:cubicBezTo>
                  <a:cubicBezTo>
                    <a:pt x="40" y="98"/>
                    <a:pt x="40" y="98"/>
                    <a:pt x="40" y="98"/>
                  </a:cubicBezTo>
                  <a:cubicBezTo>
                    <a:pt x="40" y="98"/>
                    <a:pt x="40" y="98"/>
                    <a:pt x="40" y="98"/>
                  </a:cubicBezTo>
                  <a:cubicBezTo>
                    <a:pt x="41" y="98"/>
                    <a:pt x="41" y="98"/>
                    <a:pt x="41" y="98"/>
                  </a:cubicBezTo>
                  <a:cubicBezTo>
                    <a:pt x="41" y="98"/>
                    <a:pt x="41" y="98"/>
                    <a:pt x="41" y="98"/>
                  </a:cubicBezTo>
                  <a:cubicBezTo>
                    <a:pt x="42" y="98"/>
                    <a:pt x="42" y="98"/>
                    <a:pt x="42" y="98"/>
                  </a:cubicBezTo>
                  <a:cubicBezTo>
                    <a:pt x="42" y="98"/>
                    <a:pt x="42" y="98"/>
                    <a:pt x="42" y="98"/>
                  </a:cubicBezTo>
                  <a:cubicBezTo>
                    <a:pt x="43" y="98"/>
                    <a:pt x="43" y="98"/>
                    <a:pt x="43" y="98"/>
                  </a:cubicBezTo>
                  <a:cubicBezTo>
                    <a:pt x="43" y="98"/>
                    <a:pt x="43" y="98"/>
                    <a:pt x="43" y="98"/>
                  </a:cubicBezTo>
                  <a:cubicBezTo>
                    <a:pt x="43" y="98"/>
                    <a:pt x="43" y="98"/>
                    <a:pt x="43" y="98"/>
                  </a:cubicBezTo>
                  <a:cubicBezTo>
                    <a:pt x="43" y="98"/>
                    <a:pt x="43" y="98"/>
                    <a:pt x="43" y="98"/>
                  </a:cubicBezTo>
                  <a:cubicBezTo>
                    <a:pt x="44" y="98"/>
                    <a:pt x="44" y="98"/>
                    <a:pt x="44" y="98"/>
                  </a:cubicBezTo>
                  <a:cubicBezTo>
                    <a:pt x="45" y="98"/>
                    <a:pt x="45" y="98"/>
                    <a:pt x="45" y="98"/>
                  </a:cubicBezTo>
                  <a:cubicBezTo>
                    <a:pt x="45" y="98"/>
                    <a:pt x="45" y="98"/>
                    <a:pt x="45" y="98"/>
                  </a:cubicBezTo>
                  <a:cubicBezTo>
                    <a:pt x="46" y="98"/>
                    <a:pt x="46" y="98"/>
                    <a:pt x="46" y="98"/>
                  </a:cubicBezTo>
                  <a:cubicBezTo>
                    <a:pt x="46" y="98"/>
                    <a:pt x="46" y="98"/>
                    <a:pt x="46" y="98"/>
                  </a:cubicBezTo>
                  <a:cubicBezTo>
                    <a:pt x="46" y="98"/>
                    <a:pt x="46" y="98"/>
                    <a:pt x="46" y="98"/>
                  </a:cubicBezTo>
                  <a:cubicBezTo>
                    <a:pt x="47" y="98"/>
                    <a:pt x="47" y="98"/>
                    <a:pt x="47" y="98"/>
                  </a:cubicBezTo>
                  <a:cubicBezTo>
                    <a:pt x="47" y="98"/>
                    <a:pt x="47" y="98"/>
                    <a:pt x="47" y="98"/>
                  </a:cubicBezTo>
                  <a:cubicBezTo>
                    <a:pt x="47" y="98"/>
                    <a:pt x="47" y="98"/>
                    <a:pt x="47" y="98"/>
                  </a:cubicBezTo>
                  <a:cubicBezTo>
                    <a:pt x="66" y="98"/>
                    <a:pt x="66" y="98"/>
                    <a:pt x="66" y="98"/>
                  </a:cubicBezTo>
                  <a:cubicBezTo>
                    <a:pt x="72" y="96"/>
                    <a:pt x="75" y="91"/>
                    <a:pt x="77" y="85"/>
                  </a:cubicBezTo>
                  <a:cubicBezTo>
                    <a:pt x="72" y="66"/>
                    <a:pt x="66" y="49"/>
                    <a:pt x="55" y="33"/>
                  </a:cubicBezTo>
                  <a:cubicBezTo>
                    <a:pt x="44" y="33"/>
                    <a:pt x="33" y="33"/>
                    <a:pt x="22" y="33"/>
                  </a:cubicBezTo>
                  <a:close/>
                  <a:moveTo>
                    <a:pt x="50" y="20"/>
                  </a:moveTo>
                  <a:cubicBezTo>
                    <a:pt x="42" y="20"/>
                    <a:pt x="34" y="20"/>
                    <a:pt x="25" y="20"/>
                  </a:cubicBezTo>
                  <a:cubicBezTo>
                    <a:pt x="16" y="1"/>
                    <a:pt x="16" y="1"/>
                    <a:pt x="16" y="1"/>
                  </a:cubicBezTo>
                  <a:cubicBezTo>
                    <a:pt x="22" y="0"/>
                    <a:pt x="22" y="0"/>
                    <a:pt x="22" y="0"/>
                  </a:cubicBezTo>
                  <a:cubicBezTo>
                    <a:pt x="25" y="6"/>
                    <a:pt x="25" y="6"/>
                    <a:pt x="25" y="6"/>
                  </a:cubicBezTo>
                  <a:cubicBezTo>
                    <a:pt x="27" y="6"/>
                    <a:pt x="27" y="6"/>
                    <a:pt x="27" y="6"/>
                  </a:cubicBezTo>
                  <a:cubicBezTo>
                    <a:pt x="27" y="0"/>
                    <a:pt x="27" y="0"/>
                    <a:pt x="27" y="0"/>
                  </a:cubicBezTo>
                  <a:cubicBezTo>
                    <a:pt x="35" y="0"/>
                    <a:pt x="35" y="0"/>
                    <a:pt x="35" y="0"/>
                  </a:cubicBezTo>
                  <a:cubicBezTo>
                    <a:pt x="36" y="6"/>
                    <a:pt x="36" y="6"/>
                    <a:pt x="36" y="6"/>
                  </a:cubicBezTo>
                  <a:cubicBezTo>
                    <a:pt x="40" y="6"/>
                    <a:pt x="40" y="6"/>
                    <a:pt x="40" y="6"/>
                  </a:cubicBezTo>
                  <a:cubicBezTo>
                    <a:pt x="40" y="0"/>
                    <a:pt x="40" y="0"/>
                    <a:pt x="40" y="0"/>
                  </a:cubicBezTo>
                  <a:cubicBezTo>
                    <a:pt x="48" y="0"/>
                    <a:pt x="48" y="0"/>
                    <a:pt x="48" y="0"/>
                  </a:cubicBezTo>
                  <a:cubicBezTo>
                    <a:pt x="48" y="6"/>
                    <a:pt x="48" y="6"/>
                    <a:pt x="48" y="6"/>
                  </a:cubicBezTo>
                  <a:cubicBezTo>
                    <a:pt x="50" y="6"/>
                    <a:pt x="50" y="6"/>
                    <a:pt x="50" y="6"/>
                  </a:cubicBezTo>
                  <a:cubicBezTo>
                    <a:pt x="53" y="0"/>
                    <a:pt x="53" y="0"/>
                    <a:pt x="53" y="0"/>
                  </a:cubicBezTo>
                  <a:cubicBezTo>
                    <a:pt x="59" y="1"/>
                    <a:pt x="59" y="1"/>
                    <a:pt x="59" y="1"/>
                  </a:cubicBezTo>
                  <a:cubicBezTo>
                    <a:pt x="50" y="20"/>
                    <a:pt x="50" y="20"/>
                    <a:pt x="50" y="20"/>
                  </a:cubicBezTo>
                  <a:close/>
                  <a:moveTo>
                    <a:pt x="18" y="31"/>
                  </a:moveTo>
                  <a:cubicBezTo>
                    <a:pt x="16" y="31"/>
                    <a:pt x="14" y="29"/>
                    <a:pt x="14" y="26"/>
                  </a:cubicBezTo>
                  <a:cubicBezTo>
                    <a:pt x="14" y="24"/>
                    <a:pt x="16" y="22"/>
                    <a:pt x="18" y="22"/>
                  </a:cubicBezTo>
                  <a:cubicBezTo>
                    <a:pt x="59" y="22"/>
                    <a:pt x="59" y="22"/>
                    <a:pt x="59" y="22"/>
                  </a:cubicBezTo>
                  <a:cubicBezTo>
                    <a:pt x="61" y="22"/>
                    <a:pt x="63" y="24"/>
                    <a:pt x="63" y="26"/>
                  </a:cubicBezTo>
                  <a:cubicBezTo>
                    <a:pt x="63" y="29"/>
                    <a:pt x="61" y="31"/>
                    <a:pt x="59" y="31"/>
                  </a:cubicBezTo>
                  <a:cubicBezTo>
                    <a:pt x="18" y="31"/>
                    <a:pt x="18" y="31"/>
                    <a:pt x="18" y="31"/>
                  </a:cubicBezTo>
                  <a:close/>
                  <a:moveTo>
                    <a:pt x="43" y="84"/>
                  </a:moveTo>
                  <a:cubicBezTo>
                    <a:pt x="43" y="86"/>
                    <a:pt x="43" y="86"/>
                    <a:pt x="43" y="86"/>
                  </a:cubicBezTo>
                  <a:cubicBezTo>
                    <a:pt x="35" y="86"/>
                    <a:pt x="35" y="86"/>
                    <a:pt x="35" y="86"/>
                  </a:cubicBezTo>
                  <a:cubicBezTo>
                    <a:pt x="35" y="84"/>
                    <a:pt x="35" y="84"/>
                    <a:pt x="35" y="84"/>
                  </a:cubicBezTo>
                  <a:cubicBezTo>
                    <a:pt x="32" y="83"/>
                    <a:pt x="30" y="81"/>
                    <a:pt x="30" y="77"/>
                  </a:cubicBezTo>
                  <a:cubicBezTo>
                    <a:pt x="30" y="69"/>
                    <a:pt x="30" y="69"/>
                    <a:pt x="30" y="69"/>
                  </a:cubicBezTo>
                  <a:cubicBezTo>
                    <a:pt x="37" y="69"/>
                    <a:pt x="37" y="69"/>
                    <a:pt x="37" y="69"/>
                  </a:cubicBezTo>
                  <a:cubicBezTo>
                    <a:pt x="37" y="78"/>
                    <a:pt x="37" y="78"/>
                    <a:pt x="37" y="78"/>
                  </a:cubicBezTo>
                  <a:cubicBezTo>
                    <a:pt x="37" y="78"/>
                    <a:pt x="38" y="79"/>
                    <a:pt x="39" y="79"/>
                  </a:cubicBezTo>
                  <a:cubicBezTo>
                    <a:pt x="40" y="79"/>
                    <a:pt x="40" y="78"/>
                    <a:pt x="40" y="78"/>
                  </a:cubicBezTo>
                  <a:cubicBezTo>
                    <a:pt x="40" y="73"/>
                    <a:pt x="40" y="73"/>
                    <a:pt x="40" y="73"/>
                  </a:cubicBezTo>
                  <a:cubicBezTo>
                    <a:pt x="40" y="72"/>
                    <a:pt x="40" y="71"/>
                    <a:pt x="39" y="70"/>
                  </a:cubicBezTo>
                  <a:cubicBezTo>
                    <a:pt x="38" y="69"/>
                    <a:pt x="36" y="67"/>
                    <a:pt x="32" y="63"/>
                  </a:cubicBezTo>
                  <a:cubicBezTo>
                    <a:pt x="31" y="61"/>
                    <a:pt x="30" y="59"/>
                    <a:pt x="30" y="57"/>
                  </a:cubicBezTo>
                  <a:cubicBezTo>
                    <a:pt x="30" y="53"/>
                    <a:pt x="30" y="53"/>
                    <a:pt x="30" y="53"/>
                  </a:cubicBezTo>
                  <a:cubicBezTo>
                    <a:pt x="30" y="49"/>
                    <a:pt x="32" y="47"/>
                    <a:pt x="35" y="46"/>
                  </a:cubicBezTo>
                  <a:cubicBezTo>
                    <a:pt x="35" y="44"/>
                    <a:pt x="35" y="44"/>
                    <a:pt x="35" y="44"/>
                  </a:cubicBezTo>
                  <a:cubicBezTo>
                    <a:pt x="43" y="44"/>
                    <a:pt x="43" y="44"/>
                    <a:pt x="43" y="44"/>
                  </a:cubicBezTo>
                  <a:cubicBezTo>
                    <a:pt x="43" y="46"/>
                    <a:pt x="43" y="46"/>
                    <a:pt x="43" y="46"/>
                  </a:cubicBezTo>
                  <a:cubicBezTo>
                    <a:pt x="46" y="47"/>
                    <a:pt x="48" y="49"/>
                    <a:pt x="48" y="53"/>
                  </a:cubicBezTo>
                  <a:cubicBezTo>
                    <a:pt x="48" y="59"/>
                    <a:pt x="48" y="59"/>
                    <a:pt x="48" y="59"/>
                  </a:cubicBezTo>
                  <a:cubicBezTo>
                    <a:pt x="40" y="59"/>
                    <a:pt x="40" y="59"/>
                    <a:pt x="40" y="59"/>
                  </a:cubicBezTo>
                  <a:cubicBezTo>
                    <a:pt x="40" y="52"/>
                    <a:pt x="40" y="52"/>
                    <a:pt x="40" y="52"/>
                  </a:cubicBezTo>
                  <a:cubicBezTo>
                    <a:pt x="40" y="51"/>
                    <a:pt x="40" y="51"/>
                    <a:pt x="39" y="51"/>
                  </a:cubicBezTo>
                  <a:cubicBezTo>
                    <a:pt x="38" y="51"/>
                    <a:pt x="38" y="52"/>
                    <a:pt x="38" y="53"/>
                  </a:cubicBezTo>
                  <a:cubicBezTo>
                    <a:pt x="38" y="56"/>
                    <a:pt x="38" y="56"/>
                    <a:pt x="38" y="56"/>
                  </a:cubicBezTo>
                  <a:cubicBezTo>
                    <a:pt x="38" y="57"/>
                    <a:pt x="39" y="59"/>
                    <a:pt x="41" y="61"/>
                  </a:cubicBezTo>
                  <a:cubicBezTo>
                    <a:pt x="44" y="64"/>
                    <a:pt x="47" y="67"/>
                    <a:pt x="47" y="68"/>
                  </a:cubicBezTo>
                  <a:cubicBezTo>
                    <a:pt x="48" y="69"/>
                    <a:pt x="49" y="71"/>
                    <a:pt x="49" y="72"/>
                  </a:cubicBezTo>
                  <a:cubicBezTo>
                    <a:pt x="49" y="77"/>
                    <a:pt x="49" y="77"/>
                    <a:pt x="49" y="77"/>
                  </a:cubicBezTo>
                  <a:cubicBezTo>
                    <a:pt x="49" y="81"/>
                    <a:pt x="47" y="83"/>
                    <a:pt x="43" y="84"/>
                  </a:cubicBezTo>
                  <a:close/>
                </a:path>
              </a:pathLst>
            </a:custGeom>
            <a:solidFill>
              <a:schemeClr val="accent2"/>
            </a:solidFill>
            <a:ln>
              <a:noFill/>
            </a:ln>
          </p:spPr>
          <p:txBody>
            <a:bodyPr vert="horz" wrap="square" lIns="121920" tIns="60960" rIns="121920" bIns="60960" numCol="1" anchor="t" anchorCtr="0" compatLnSpc="1"/>
            <a:lstStyle/>
            <a:p>
              <a:pPr defTabSz="1219200">
                <a:defRPr/>
              </a:pPr>
              <a:endParaRPr lang="zh-CN" altLang="en-US" sz="3200" kern="0">
                <a:solidFill>
                  <a:sysClr val="windowText" lastClr="000000"/>
                </a:solidFill>
                <a:cs typeface="+mn-ea"/>
                <a:sym typeface="+mn-lt"/>
              </a:endParaRPr>
            </a:p>
          </p:txBody>
        </p:sp>
      </p:grpSp>
      <p:cxnSp>
        <p:nvCxnSpPr>
          <p:cNvPr id="25" name="直接连接符 52"/>
          <p:cNvCxnSpPr/>
          <p:nvPr/>
        </p:nvCxnSpPr>
        <p:spPr>
          <a:xfrm>
            <a:off x="2208383" y="5973342"/>
            <a:ext cx="4422435" cy="0"/>
          </a:xfrm>
          <a:prstGeom prst="line">
            <a:avLst/>
          </a:prstGeom>
          <a:noFill/>
          <a:ln w="12700" cap="flat" cmpd="sng" algn="ctr">
            <a:solidFill>
              <a:srgbClr val="6A2D38"/>
            </a:solidFill>
            <a:prstDash val="solid"/>
            <a:miter lim="800000"/>
          </a:ln>
          <a:effectLst/>
        </p:spPr>
      </p:cxnSp>
      <p:cxnSp>
        <p:nvCxnSpPr>
          <p:cNvPr id="29" name="直接连接符 28"/>
          <p:cNvCxnSpPr/>
          <p:nvPr/>
        </p:nvCxnSpPr>
        <p:spPr>
          <a:xfrm>
            <a:off x="3481607" y="1931423"/>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2" name="椭圆 31"/>
          <p:cNvSpPr/>
          <p:nvPr/>
        </p:nvSpPr>
        <p:spPr>
          <a:xfrm>
            <a:off x="2532075" y="1911011"/>
            <a:ext cx="400111" cy="40011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4" name="椭圆 33"/>
          <p:cNvSpPr/>
          <p:nvPr/>
        </p:nvSpPr>
        <p:spPr>
          <a:xfrm>
            <a:off x="2532075" y="2727277"/>
            <a:ext cx="400111" cy="400111"/>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cxnSp>
        <p:nvCxnSpPr>
          <p:cNvPr id="35" name="直接连接符 34"/>
          <p:cNvCxnSpPr/>
          <p:nvPr/>
        </p:nvCxnSpPr>
        <p:spPr>
          <a:xfrm>
            <a:off x="3470533" y="3971776"/>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a:off x="5455955" y="3971776"/>
            <a:ext cx="0" cy="1584734"/>
          </a:xfrm>
          <a:prstGeom prst="line">
            <a:avLst/>
          </a:prstGeom>
          <a:noFill/>
          <a:ln w="19050" cap="rnd">
            <a:solidFill>
              <a:srgbClr val="181715"/>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8" name="椭圆 37"/>
          <p:cNvSpPr/>
          <p:nvPr/>
        </p:nvSpPr>
        <p:spPr>
          <a:xfrm>
            <a:off x="2521002" y="3798329"/>
            <a:ext cx="400111" cy="40011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0" name="椭圆 39"/>
          <p:cNvSpPr/>
          <p:nvPr/>
        </p:nvSpPr>
        <p:spPr>
          <a:xfrm>
            <a:off x="2521002" y="4767630"/>
            <a:ext cx="400111" cy="400111"/>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4" name="椭圆 43"/>
          <p:cNvSpPr/>
          <p:nvPr/>
        </p:nvSpPr>
        <p:spPr>
          <a:xfrm>
            <a:off x="2502118" y="5624598"/>
            <a:ext cx="400111" cy="40011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5" name="文本占位符 1"/>
          <p:cNvSpPr>
            <a:spLocks noGrp="1"/>
          </p:cNvSpPr>
          <p:nvPr/>
        </p:nvSpPr>
        <p:spPr>
          <a:xfrm>
            <a:off x="3036570" y="1843405"/>
            <a:ext cx="7621905" cy="534035"/>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latin typeface="微软雅黑" panose="020B0503020204020204" charset="-122"/>
                <a:ea typeface="微软雅黑" panose="020B0503020204020204" charset="-122"/>
                <a:cs typeface="微软雅黑" panose="020B0503020204020204" charset="-122"/>
              </a:rPr>
              <a:t>目标：</a:t>
            </a:r>
            <a:r>
              <a:rPr kumimoji="1" lang="zh-CN" altLang="en-US" sz="1600" dirty="0">
                <a:latin typeface="微软雅黑" panose="020B0503020204020204" charset="-122"/>
                <a:ea typeface="微软雅黑" panose="020B0503020204020204" charset="-122"/>
                <a:cs typeface="微软雅黑" panose="020B0503020204020204" charset="-122"/>
              </a:rPr>
              <a:t>准确定位当下的自己，制定合适的目标。</a:t>
            </a:r>
          </a:p>
        </p:txBody>
      </p:sp>
      <p:sp>
        <p:nvSpPr>
          <p:cNvPr id="3" name="文本占位符 1"/>
          <p:cNvSpPr>
            <a:spLocks noGrp="1"/>
          </p:cNvSpPr>
          <p:nvPr/>
        </p:nvSpPr>
        <p:spPr>
          <a:xfrm>
            <a:off x="3036570" y="3682365"/>
            <a:ext cx="7621905" cy="715645"/>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l"/>
            <a:r>
              <a:rPr kumimoji="1" lang="zh-CN" altLang="en-US" dirty="0">
                <a:latin typeface="微软雅黑" panose="020B0503020204020204" charset="-122"/>
                <a:ea typeface="微软雅黑" panose="020B0503020204020204" charset="-122"/>
                <a:cs typeface="微软雅黑" panose="020B0503020204020204" charset="-122"/>
              </a:rPr>
              <a:t>实践：</a:t>
            </a:r>
            <a:r>
              <a:rPr kumimoji="1" lang="zh-CN" altLang="en-US" sz="1600" dirty="0">
                <a:latin typeface="微软雅黑" panose="020B0503020204020204" charset="-122"/>
                <a:ea typeface="微软雅黑" panose="020B0503020204020204" charset="-122"/>
                <a:cs typeface="微软雅黑" panose="020B0503020204020204" charset="-122"/>
              </a:rPr>
              <a:t>躬身入局，多多学习一些售后问题处理的方法与心态，锻炼快速定位问题          关键并准确做出判断的能力。</a:t>
            </a:r>
          </a:p>
        </p:txBody>
      </p:sp>
      <p:sp>
        <p:nvSpPr>
          <p:cNvPr id="4" name="文本占位符 1"/>
          <p:cNvSpPr>
            <a:spLocks noGrp="1"/>
          </p:cNvSpPr>
          <p:nvPr/>
        </p:nvSpPr>
        <p:spPr>
          <a:xfrm>
            <a:off x="3036570" y="5399405"/>
            <a:ext cx="7693025" cy="725805"/>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latin typeface="微软雅黑" panose="020B0503020204020204" charset="-122"/>
                <a:ea typeface="微软雅黑" panose="020B0503020204020204" charset="-122"/>
                <a:cs typeface="微软雅黑" panose="020B0503020204020204" charset="-122"/>
              </a:rPr>
              <a:t>坚持：</a:t>
            </a:r>
            <a:r>
              <a:rPr kumimoji="1" lang="zh-CN" altLang="en-US" sz="1600" dirty="0">
                <a:latin typeface="微软雅黑" panose="020B0503020204020204" charset="-122"/>
                <a:ea typeface="微软雅黑" panose="020B0503020204020204" charset="-122"/>
                <a:cs typeface="微软雅黑" panose="020B0503020204020204" charset="-122"/>
                <a:sym typeface="+mn-ea"/>
              </a:rPr>
              <a:t>有毅力是自己最大的资本</a:t>
            </a:r>
            <a:r>
              <a:rPr kumimoji="1" lang="zh-CN" altLang="en-US" sz="1600" dirty="0">
                <a:latin typeface="微软雅黑" panose="020B0503020204020204" charset="-122"/>
                <a:ea typeface="微软雅黑" panose="020B0503020204020204" charset="-122"/>
                <a:cs typeface="微软雅黑" panose="020B0503020204020204" charset="-122"/>
              </a:rPr>
              <a:t>，距离目标越近可能坚持就越</a:t>
            </a:r>
            <a:r>
              <a:rPr kumimoji="1" lang="zh-CN" altLang="en-US" sz="1600">
                <a:latin typeface="微软雅黑" panose="020B0503020204020204" charset="-122"/>
                <a:ea typeface="微软雅黑" panose="020B0503020204020204" charset="-122"/>
                <a:cs typeface="微软雅黑" panose="020B0503020204020204" charset="-122"/>
              </a:rPr>
              <a:t>痛苦，相信</a:t>
            </a:r>
            <a:r>
              <a:rPr kumimoji="1" lang="zh-CN" altLang="en-US" sz="1600" dirty="0">
                <a:latin typeface="微软雅黑" panose="020B0503020204020204" charset="-122"/>
                <a:ea typeface="微软雅黑" panose="020B0503020204020204" charset="-122"/>
                <a:cs typeface="微软雅黑" panose="020B0503020204020204" charset="-122"/>
              </a:rPr>
              <a:t>自己，一定可以。</a:t>
            </a:r>
          </a:p>
        </p:txBody>
      </p:sp>
      <p:sp>
        <p:nvSpPr>
          <p:cNvPr id="5" name="文本占位符 1"/>
          <p:cNvSpPr>
            <a:spLocks noGrp="1"/>
          </p:cNvSpPr>
          <p:nvPr/>
        </p:nvSpPr>
        <p:spPr>
          <a:xfrm>
            <a:off x="3036570" y="4700270"/>
            <a:ext cx="7621905" cy="534035"/>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latin typeface="微软雅黑" panose="020B0503020204020204" charset="-122"/>
                <a:ea typeface="微软雅黑" panose="020B0503020204020204" charset="-122"/>
                <a:cs typeface="微软雅黑" panose="020B0503020204020204" charset="-122"/>
              </a:rPr>
              <a:t>态度：</a:t>
            </a:r>
            <a:r>
              <a:rPr kumimoji="1" lang="zh-CN" altLang="en-US" sz="1600" dirty="0">
                <a:latin typeface="微软雅黑" panose="020B0503020204020204" charset="-122"/>
                <a:ea typeface="微软雅黑" panose="020B0503020204020204" charset="-122"/>
                <a:cs typeface="微软雅黑" panose="020B0503020204020204" charset="-122"/>
              </a:rPr>
              <a:t>途径</a:t>
            </a:r>
            <a:r>
              <a:rPr kumimoji="1" lang="en-US" altLang="zh-CN" sz="1600" dirty="0">
                <a:latin typeface="微软雅黑" panose="020B0503020204020204" charset="-122"/>
                <a:ea typeface="微软雅黑" panose="020B0503020204020204" charset="-122"/>
                <a:cs typeface="微软雅黑" panose="020B0503020204020204" charset="-122"/>
              </a:rPr>
              <a:t>+</a:t>
            </a:r>
            <a:r>
              <a:rPr kumimoji="1" lang="zh-CN" altLang="en-US" sz="1600" dirty="0">
                <a:latin typeface="微软雅黑" panose="020B0503020204020204" charset="-122"/>
                <a:ea typeface="微软雅黑" panose="020B0503020204020204" charset="-122"/>
                <a:cs typeface="微软雅黑" panose="020B0503020204020204" charset="-122"/>
              </a:rPr>
              <a:t>方法</a:t>
            </a:r>
            <a:r>
              <a:rPr kumimoji="1" lang="en-US" altLang="zh-CN" sz="1600" dirty="0">
                <a:latin typeface="微软雅黑" panose="020B0503020204020204" charset="-122"/>
                <a:ea typeface="微软雅黑" panose="020B0503020204020204" charset="-122"/>
                <a:cs typeface="微软雅黑" panose="020B0503020204020204" charset="-122"/>
              </a:rPr>
              <a:t>+</a:t>
            </a:r>
            <a:r>
              <a:rPr kumimoji="1" lang="zh-CN" altLang="en-US" sz="1600" dirty="0">
                <a:latin typeface="微软雅黑" panose="020B0503020204020204" charset="-122"/>
                <a:ea typeface="微软雅黑" panose="020B0503020204020204" charset="-122"/>
                <a:cs typeface="微软雅黑" panose="020B0503020204020204" charset="-122"/>
              </a:rPr>
              <a:t>坚持，端正自己的态度，不急不燥，慢慢努力，惊艳自己</a:t>
            </a:r>
          </a:p>
        </p:txBody>
      </p:sp>
      <p:sp>
        <p:nvSpPr>
          <p:cNvPr id="6" name="文本占位符 1"/>
          <p:cNvSpPr>
            <a:spLocks noGrp="1"/>
          </p:cNvSpPr>
          <p:nvPr/>
        </p:nvSpPr>
        <p:spPr>
          <a:xfrm>
            <a:off x="3036570" y="2660015"/>
            <a:ext cx="7621905" cy="534035"/>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latin typeface="微软雅黑" panose="020B0503020204020204" charset="-122"/>
                <a:ea typeface="微软雅黑" panose="020B0503020204020204" charset="-122"/>
                <a:cs typeface="微软雅黑" panose="020B0503020204020204" charset="-122"/>
              </a:rPr>
              <a:t>学习：</a:t>
            </a:r>
            <a:r>
              <a:rPr kumimoji="1" lang="zh-CN" altLang="en-US" sz="1600" dirty="0">
                <a:latin typeface="微软雅黑" panose="020B0503020204020204" charset="-122"/>
                <a:ea typeface="微软雅黑" panose="020B0503020204020204" charset="-122"/>
                <a:cs typeface="微软雅黑" panose="020B0503020204020204" charset="-122"/>
              </a:rPr>
              <a:t>丰富自己专业内外知识，提高为人处世的变通能力，让自己更成熟。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4" grpId="0" bldLvl="0" animBg="1"/>
      <p:bldP spid="38" grpId="0" bldLvl="0" animBg="1"/>
      <p:bldP spid="40" grpId="0" bldLvl="0" animBg="1"/>
      <p:bldP spid="4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8" name="图片 11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1610" y="2360930"/>
            <a:ext cx="3411220" cy="2136140"/>
          </a:xfrm>
          <a:prstGeom prst="ellipse">
            <a:avLst/>
          </a:prstGeom>
          <a:noFill/>
          <a:ln>
            <a:noFill/>
          </a:ln>
        </p:spPr>
      </p:pic>
      <p:pic>
        <p:nvPicPr>
          <p:cNvPr id="15" name="图片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550" y="2858135"/>
            <a:ext cx="2873375" cy="1877695"/>
          </a:xfrm>
          <a:prstGeom prst="ellipse">
            <a:avLst/>
          </a:prstGeom>
          <a:noFill/>
          <a:ln>
            <a:noFill/>
          </a:ln>
        </p:spPr>
      </p:pic>
      <p:pic>
        <p:nvPicPr>
          <p:cNvPr id="12" name="图片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61805" y="161290"/>
            <a:ext cx="2830195" cy="2200275"/>
          </a:xfrm>
          <a:prstGeom prst="ellipse">
            <a:avLst/>
          </a:prstGeom>
          <a:noFill/>
          <a:ln>
            <a:noFill/>
          </a:ln>
        </p:spPr>
      </p:pic>
      <p:pic>
        <p:nvPicPr>
          <p:cNvPr id="14" name="图片 13"/>
          <p:cNvPicPr/>
          <p:nvPr/>
        </p:nvPicPr>
        <p:blipFill rotWithShape="1">
          <a:blip r:embed="rId6" cstate="print">
            <a:extLst>
              <a:ext uri="{28A0092B-C50C-407E-A947-70E740481C1C}">
                <a14:useLocalDpi xmlns:a14="http://schemas.microsoft.com/office/drawing/2010/main" val="0"/>
              </a:ext>
            </a:extLst>
          </a:blip>
          <a:srcRect l="21772" t="458" r="22283" b="1796"/>
          <a:stretch>
            <a:fillRect/>
          </a:stretch>
        </p:blipFill>
        <p:spPr bwMode="auto">
          <a:xfrm>
            <a:off x="-581660" y="0"/>
            <a:ext cx="3322955" cy="2208530"/>
          </a:xfrm>
          <a:prstGeom prst="ellipse">
            <a:avLst/>
          </a:prstGeom>
          <a:noFill/>
          <a:ln>
            <a:noFill/>
          </a:ln>
          <a:effectLst/>
        </p:spPr>
      </p:pic>
      <p:pic>
        <p:nvPicPr>
          <p:cNvPr id="13" name="图片 11" descr="cad2ebd809f371d39b9f12e23e44062"/>
          <p:cNvPicPr>
            <a:picLocks noChangeAspect="1"/>
          </p:cNvPicPr>
          <p:nvPr/>
        </p:nvPicPr>
        <p:blipFill>
          <a:blip r:embed="rId7"/>
          <a:stretch>
            <a:fillRect/>
          </a:stretch>
        </p:blipFill>
        <p:spPr>
          <a:xfrm>
            <a:off x="8766810" y="4634230"/>
            <a:ext cx="3331845" cy="2499360"/>
          </a:xfrm>
          <a:prstGeom prst="heart">
            <a:avLst/>
          </a:prstGeom>
        </p:spPr>
      </p:pic>
      <p:pic>
        <p:nvPicPr>
          <p:cNvPr id="10" name="图片 9"/>
          <p:cNvPicPr>
            <a:picLocks noChangeAspect="1"/>
          </p:cNvPicPr>
          <p:nvPr>
            <p:custDataLst>
              <p:tags r:id="rId1"/>
            </p:custDataLst>
          </p:nvPr>
        </p:nvPicPr>
        <p:blipFill>
          <a:blip r:embed="rId8"/>
          <a:stretch>
            <a:fillRect/>
          </a:stretch>
        </p:blipFill>
        <p:spPr>
          <a:xfrm>
            <a:off x="0" y="4996180"/>
            <a:ext cx="2857500" cy="1775460"/>
          </a:xfrm>
          <a:prstGeom prst="ellipse">
            <a:avLst/>
          </a:prstGeom>
          <a:noFill/>
          <a:ln>
            <a:noFill/>
          </a:ln>
        </p:spPr>
      </p:pic>
      <p:pic>
        <p:nvPicPr>
          <p:cNvPr id="11" name="图片 10"/>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67280" y="633730"/>
            <a:ext cx="7274560" cy="3863975"/>
          </a:xfrm>
          <a:prstGeom prst="rect">
            <a:avLst/>
          </a:prstGeom>
          <a:noFill/>
          <a:ln>
            <a:noFill/>
          </a:ln>
        </p:spPr>
      </p:pic>
      <p:sp>
        <p:nvSpPr>
          <p:cNvPr id="16" name="文本框 15"/>
          <p:cNvSpPr txBox="1"/>
          <p:nvPr/>
        </p:nvSpPr>
        <p:spPr>
          <a:xfrm>
            <a:off x="3312160" y="5387975"/>
            <a:ext cx="5384165" cy="1383665"/>
          </a:xfrm>
          <a:prstGeom prst="rect">
            <a:avLst/>
          </a:prstGeom>
          <a:noFill/>
        </p:spPr>
        <p:txBody>
          <a:bodyPr wrap="square" rtlCol="0">
            <a:spAutoFit/>
          </a:bodyPr>
          <a:lstStyle/>
          <a:p>
            <a:r>
              <a:rPr lang="zh-CN" altLang="en-US" b="1">
                <a:solidFill>
                  <a:schemeClr val="bg1"/>
                </a:solidFill>
              </a:rPr>
              <a:t>过去的一年来，我伤心过，哭泣过，委屈过，生气过，但我真的感觉，遇见鲁南，是我一生的幸运。</a:t>
            </a:r>
          </a:p>
          <a:p>
            <a:pPr algn="ctr"/>
            <a:endParaRPr lang="zh-CN" altLang="en-US" sz="4800" b="1">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7" name="矩形 116"/>
          <p:cNvSpPr/>
          <p:nvPr/>
        </p:nvSpPr>
        <p:spPr>
          <a:xfrm>
            <a:off x="3957557" y="1233849"/>
            <a:ext cx="4329586" cy="43295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文本框 115"/>
          <p:cNvSpPr txBox="1"/>
          <p:nvPr/>
        </p:nvSpPr>
        <p:spPr>
          <a:xfrm>
            <a:off x="4101566" y="1457644"/>
            <a:ext cx="4041471" cy="2462213"/>
          </a:xfrm>
          <a:prstGeom prst="rect">
            <a:avLst/>
          </a:prstGeom>
          <a:noFill/>
          <a:ln>
            <a:noFill/>
          </a:ln>
        </p:spPr>
        <p:txBody>
          <a:bodyPr wrap="square" rtlCol="0">
            <a:spAutoFit/>
          </a:bodyPr>
          <a:lstStyle/>
          <a:p>
            <a:pPr algn="ctr"/>
            <a:r>
              <a:rPr kumimoji="1" lang="en-US" altLang="zh-CN" sz="5200" b="1" dirty="0">
                <a:solidFill>
                  <a:schemeClr val="bg1"/>
                </a:solidFill>
              </a:rPr>
              <a:t>THANK</a:t>
            </a:r>
            <a:r>
              <a:rPr kumimoji="1" lang="zh-CN" altLang="en-US" sz="5200" b="1" dirty="0">
                <a:solidFill>
                  <a:schemeClr val="bg1"/>
                </a:solidFill>
              </a:rPr>
              <a:t> </a:t>
            </a:r>
            <a:r>
              <a:rPr kumimoji="1" lang="en-US" altLang="zh-CN" sz="5200" b="1" dirty="0">
                <a:solidFill>
                  <a:schemeClr val="bg1"/>
                </a:solidFill>
              </a:rPr>
              <a:t>YOU</a:t>
            </a:r>
          </a:p>
          <a:p>
            <a:pPr algn="ctr"/>
            <a:r>
              <a:rPr kumimoji="1" lang="en-US" altLang="zh-CN" sz="4800" b="1" dirty="0">
                <a:solidFill>
                  <a:schemeClr val="bg1"/>
                </a:solidFill>
              </a:rPr>
              <a:t>FOR</a:t>
            </a:r>
          </a:p>
          <a:p>
            <a:pPr algn="ctr"/>
            <a:r>
              <a:rPr kumimoji="1" lang="en-US" altLang="zh-CN" sz="5400" b="1" dirty="0">
                <a:solidFill>
                  <a:schemeClr val="bg1"/>
                </a:solidFill>
              </a:rPr>
              <a:t>WATCHING</a:t>
            </a:r>
            <a:endParaRPr kumimoji="1" lang="zh-CN" altLang="en-US" sz="5400" b="1" dirty="0">
              <a:solidFill>
                <a:schemeClr val="bg1"/>
              </a:solidFill>
            </a:endParaRPr>
          </a:p>
        </p:txBody>
      </p:sp>
      <p:grpSp>
        <p:nvGrpSpPr>
          <p:cNvPr id="119" name="组 118"/>
          <p:cNvGrpSpPr/>
          <p:nvPr/>
        </p:nvGrpSpPr>
        <p:grpSpPr>
          <a:xfrm>
            <a:off x="7419372" y="-221648"/>
            <a:ext cx="5828741" cy="5077125"/>
            <a:chOff x="8211887" y="-221648"/>
            <a:chExt cx="5036226" cy="4386805"/>
          </a:xfrm>
        </p:grpSpPr>
        <p:sp>
          <p:nvSpPr>
            <p:cNvPr id="2" name="椭圆 1"/>
            <p:cNvSpPr/>
            <p:nvPr/>
          </p:nvSpPr>
          <p:spPr>
            <a:xfrm>
              <a:off x="10489704" y="-221648"/>
              <a:ext cx="662879" cy="6628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p:nvSpPr>
          <p:spPr>
            <a:xfrm>
              <a:off x="9651968" y="2802434"/>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p:nvSpPr>
          <p:spPr>
            <a:xfrm>
              <a:off x="10639523" y="2032304"/>
              <a:ext cx="363244" cy="3632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9102910" y="1300795"/>
              <a:ext cx="448619" cy="44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11508358" y="295596"/>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1994214" y="1135914"/>
              <a:ext cx="778383" cy="7783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0583784" y="1156965"/>
              <a:ext cx="259511" cy="25951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11397020" y="2470997"/>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9937372" y="1963317"/>
              <a:ext cx="242292" cy="2422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10885843" y="3143928"/>
              <a:ext cx="448621" cy="448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8963628" y="526943"/>
              <a:ext cx="416095" cy="416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8211887" y="-76771"/>
              <a:ext cx="450304" cy="4503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2" idx="5"/>
              <a:endCxn id="7" idx="1"/>
            </p:cNvCxnSpPr>
            <p:nvPr/>
          </p:nvCxnSpPr>
          <p:spPr>
            <a:xfrm>
              <a:off x="11055507" y="344156"/>
              <a:ext cx="1052698" cy="90574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a:stCxn id="4" idx="7"/>
              <a:endCxn id="7" idx="3"/>
            </p:cNvCxnSpPr>
            <p:nvPr/>
          </p:nvCxnSpPr>
          <p:spPr>
            <a:xfrm flipV="1">
              <a:off x="10949570" y="1800306"/>
              <a:ext cx="1158635" cy="28519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直线连接符 21"/>
            <p:cNvCxnSpPr>
              <a:stCxn id="9" idx="7"/>
              <a:endCxn id="7" idx="4"/>
            </p:cNvCxnSpPr>
            <p:nvPr/>
          </p:nvCxnSpPr>
          <p:spPr>
            <a:xfrm flipV="1">
              <a:off x="11962824" y="1914297"/>
              <a:ext cx="420583" cy="65377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直线连接符 28"/>
            <p:cNvCxnSpPr>
              <a:stCxn id="3" idx="7"/>
              <a:endCxn id="4" idx="3"/>
            </p:cNvCxnSpPr>
            <p:nvPr/>
          </p:nvCxnSpPr>
          <p:spPr>
            <a:xfrm flipV="1">
              <a:off x="10217772" y="2342352"/>
              <a:ext cx="474948" cy="55715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5" idx="7"/>
              <a:endCxn id="2" idx="3"/>
            </p:cNvCxnSpPr>
            <p:nvPr/>
          </p:nvCxnSpPr>
          <p:spPr>
            <a:xfrm flipV="1">
              <a:off x="9485831" y="344156"/>
              <a:ext cx="1100949" cy="102233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8" idx="0"/>
              <a:endCxn id="2" idx="4"/>
            </p:cNvCxnSpPr>
            <p:nvPr/>
          </p:nvCxnSpPr>
          <p:spPr>
            <a:xfrm flipV="1">
              <a:off x="10713540" y="441231"/>
              <a:ext cx="107605" cy="71573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直线连接符 50"/>
            <p:cNvCxnSpPr>
              <a:stCxn id="7" idx="2"/>
              <a:endCxn id="8" idx="6"/>
            </p:cNvCxnSpPr>
            <p:nvPr/>
          </p:nvCxnSpPr>
          <p:spPr>
            <a:xfrm flipH="1" flipV="1">
              <a:off x="10843295" y="1286721"/>
              <a:ext cx="1150919" cy="23838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a:stCxn id="8" idx="4"/>
              <a:endCxn id="4" idx="0"/>
            </p:cNvCxnSpPr>
            <p:nvPr/>
          </p:nvCxnSpPr>
          <p:spPr>
            <a:xfrm>
              <a:off x="10713540" y="1416476"/>
              <a:ext cx="107606" cy="6158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4" idx="5"/>
              <a:endCxn id="9" idx="1"/>
            </p:cNvCxnSpPr>
            <p:nvPr/>
          </p:nvCxnSpPr>
          <p:spPr>
            <a:xfrm>
              <a:off x="10949570" y="2342352"/>
              <a:ext cx="544525" cy="2257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直线连接符 60"/>
            <p:cNvCxnSpPr>
              <a:stCxn id="5" idx="7"/>
              <a:endCxn id="8" idx="2"/>
            </p:cNvCxnSpPr>
            <p:nvPr/>
          </p:nvCxnSpPr>
          <p:spPr>
            <a:xfrm flipV="1">
              <a:off x="9485831" y="1286721"/>
              <a:ext cx="1097953" cy="7977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a:stCxn id="5" idx="4"/>
              <a:endCxn id="3" idx="1"/>
            </p:cNvCxnSpPr>
            <p:nvPr/>
          </p:nvCxnSpPr>
          <p:spPr>
            <a:xfrm>
              <a:off x="9327220" y="1749415"/>
              <a:ext cx="421824" cy="115009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10064447" y="3739900"/>
              <a:ext cx="425257" cy="4252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1" name="直线连接符 70"/>
            <p:cNvCxnSpPr>
              <a:stCxn id="5" idx="5"/>
              <a:endCxn id="10" idx="1"/>
            </p:cNvCxnSpPr>
            <p:nvPr/>
          </p:nvCxnSpPr>
          <p:spPr>
            <a:xfrm>
              <a:off x="9485831" y="1683716"/>
              <a:ext cx="487025" cy="3150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直线连接符 75"/>
            <p:cNvCxnSpPr>
              <a:stCxn id="10" idx="7"/>
              <a:endCxn id="8" idx="3"/>
            </p:cNvCxnSpPr>
            <p:nvPr/>
          </p:nvCxnSpPr>
          <p:spPr>
            <a:xfrm flipV="1">
              <a:off x="10144182" y="1378472"/>
              <a:ext cx="477606" cy="62032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直线连接符 78"/>
            <p:cNvCxnSpPr>
              <a:stCxn id="10" idx="6"/>
              <a:endCxn id="4" idx="2"/>
            </p:cNvCxnSpPr>
            <p:nvPr/>
          </p:nvCxnSpPr>
          <p:spPr>
            <a:xfrm>
              <a:off x="10179665" y="2084463"/>
              <a:ext cx="459858" cy="1294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直线连接符 84"/>
            <p:cNvCxnSpPr>
              <a:stCxn id="3" idx="0"/>
              <a:endCxn id="10" idx="4"/>
            </p:cNvCxnSpPr>
            <p:nvPr/>
          </p:nvCxnSpPr>
          <p:spPr>
            <a:xfrm flipV="1">
              <a:off x="9983409" y="2205609"/>
              <a:ext cx="75110" cy="5968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直线连接符 91"/>
            <p:cNvCxnSpPr>
              <a:stCxn id="3" idx="6"/>
              <a:endCxn id="9" idx="2"/>
            </p:cNvCxnSpPr>
            <p:nvPr/>
          </p:nvCxnSpPr>
          <p:spPr>
            <a:xfrm flipV="1">
              <a:off x="10314847" y="2802437"/>
              <a:ext cx="1082173" cy="3314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8858139" y="2342352"/>
              <a:ext cx="399576" cy="399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p:cNvSpPr/>
            <p:nvPr/>
          </p:nvSpPr>
          <p:spPr>
            <a:xfrm>
              <a:off x="12963106" y="1871826"/>
              <a:ext cx="285007" cy="2850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1" name="文本框 130"/>
          <p:cNvSpPr txBox="1"/>
          <p:nvPr/>
        </p:nvSpPr>
        <p:spPr>
          <a:xfrm>
            <a:off x="4101566" y="4148809"/>
            <a:ext cx="4041471" cy="1200329"/>
          </a:xfrm>
          <a:prstGeom prst="rect">
            <a:avLst/>
          </a:prstGeom>
          <a:noFill/>
          <a:ln>
            <a:noFill/>
          </a:ln>
        </p:spPr>
        <p:txBody>
          <a:bodyPr wrap="square" rtlCol="0">
            <a:spAutoFit/>
          </a:bodyPr>
          <a:lstStyle/>
          <a:p>
            <a:pPr algn="ctr"/>
            <a:r>
              <a:rPr kumimoji="1" lang="zh-CN" altLang="en-US" sz="7200" b="1" dirty="0">
                <a:solidFill>
                  <a:schemeClr val="bg1"/>
                </a:solidFill>
                <a:latin typeface="微软雅黑" panose="020B0503020204020204" charset="-122"/>
                <a:ea typeface="微软雅黑" panose="020B0503020204020204" charset="-122"/>
                <a:cs typeface="微软雅黑" panose="020B0503020204020204" charset="-122"/>
              </a:rPr>
              <a:t>感谢聆听</a:t>
            </a:r>
          </a:p>
        </p:txBody>
      </p:sp>
      <p:grpSp>
        <p:nvGrpSpPr>
          <p:cNvPr id="14" name="组 13"/>
          <p:cNvGrpSpPr/>
          <p:nvPr/>
        </p:nvGrpSpPr>
        <p:grpSpPr>
          <a:xfrm>
            <a:off x="-1897854" y="3860312"/>
            <a:ext cx="5094099" cy="4344867"/>
            <a:chOff x="-1897854" y="3860312"/>
            <a:chExt cx="5094099" cy="4344867"/>
          </a:xfrm>
        </p:grpSpPr>
        <p:sp>
          <p:nvSpPr>
            <p:cNvPr id="75" name="椭圆 74"/>
            <p:cNvSpPr/>
            <p:nvPr/>
          </p:nvSpPr>
          <p:spPr>
            <a:xfrm>
              <a:off x="437836" y="4127662"/>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椭圆 76"/>
            <p:cNvSpPr/>
            <p:nvPr/>
          </p:nvSpPr>
          <p:spPr>
            <a:xfrm>
              <a:off x="-399900" y="6842456"/>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椭圆 77"/>
            <p:cNvSpPr/>
            <p:nvPr/>
          </p:nvSpPr>
          <p:spPr>
            <a:xfrm>
              <a:off x="587655" y="6072326"/>
              <a:ext cx="363244" cy="3632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椭圆 79"/>
            <p:cNvSpPr/>
            <p:nvPr/>
          </p:nvSpPr>
          <p:spPr>
            <a:xfrm>
              <a:off x="-948958" y="5340817"/>
              <a:ext cx="448619" cy="44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p:cNvSpPr/>
            <p:nvPr/>
          </p:nvSpPr>
          <p:spPr>
            <a:xfrm>
              <a:off x="2331537" y="6169300"/>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p:nvPr/>
          </p:nvSpPr>
          <p:spPr>
            <a:xfrm>
              <a:off x="1670042" y="5033615"/>
              <a:ext cx="627576" cy="627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317987" y="4983061"/>
              <a:ext cx="687370" cy="6873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1345152" y="6511019"/>
              <a:ext cx="662879" cy="6628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a:off x="-114496" y="6003339"/>
              <a:ext cx="242292" cy="2422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p:cNvSpPr/>
            <p:nvPr/>
          </p:nvSpPr>
          <p:spPr>
            <a:xfrm>
              <a:off x="833975" y="7183950"/>
              <a:ext cx="448621" cy="448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1088240" y="4566965"/>
              <a:ext cx="416095" cy="416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a:off x="-1897854" y="4034310"/>
              <a:ext cx="450304" cy="4503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0" name="直线连接符 89"/>
            <p:cNvCxnSpPr>
              <a:stCxn id="75" idx="5"/>
              <a:endCxn id="82" idx="1"/>
            </p:cNvCxnSpPr>
            <p:nvPr/>
          </p:nvCxnSpPr>
          <p:spPr>
            <a:xfrm>
              <a:off x="739645" y="4429471"/>
              <a:ext cx="1022303" cy="6960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a:stCxn id="78" idx="7"/>
              <a:endCxn id="82" idx="3"/>
            </p:cNvCxnSpPr>
            <p:nvPr/>
          </p:nvCxnSpPr>
          <p:spPr>
            <a:xfrm flipV="1">
              <a:off x="897703" y="5569285"/>
              <a:ext cx="864245" cy="5562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3" name="直线连接符 92"/>
            <p:cNvCxnSpPr>
              <a:stCxn id="84" idx="7"/>
              <a:endCxn id="82" idx="4"/>
            </p:cNvCxnSpPr>
            <p:nvPr/>
          </p:nvCxnSpPr>
          <p:spPr>
            <a:xfrm flipV="1">
              <a:off x="1910955" y="5661191"/>
              <a:ext cx="72875" cy="94690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4" name="直线连接符 93"/>
            <p:cNvCxnSpPr>
              <a:stCxn id="77" idx="7"/>
              <a:endCxn id="78" idx="3"/>
            </p:cNvCxnSpPr>
            <p:nvPr/>
          </p:nvCxnSpPr>
          <p:spPr>
            <a:xfrm flipV="1">
              <a:off x="165904" y="6382374"/>
              <a:ext cx="474948" cy="55715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5" name="直线连接符 94"/>
            <p:cNvCxnSpPr>
              <a:stCxn id="80" idx="7"/>
              <a:endCxn id="75" idx="3"/>
            </p:cNvCxnSpPr>
            <p:nvPr/>
          </p:nvCxnSpPr>
          <p:spPr>
            <a:xfrm flipV="1">
              <a:off x="-566038" y="4429471"/>
              <a:ext cx="1055656" cy="9770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直线连接符 98"/>
            <p:cNvCxnSpPr>
              <a:stCxn id="83" idx="0"/>
              <a:endCxn id="75" idx="4"/>
            </p:cNvCxnSpPr>
            <p:nvPr/>
          </p:nvCxnSpPr>
          <p:spPr>
            <a:xfrm flipH="1" flipV="1">
              <a:off x="614632" y="4481253"/>
              <a:ext cx="47040" cy="5018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0" name="直线连接符 99"/>
            <p:cNvCxnSpPr>
              <a:stCxn id="82" idx="2"/>
              <a:endCxn id="83" idx="6"/>
            </p:cNvCxnSpPr>
            <p:nvPr/>
          </p:nvCxnSpPr>
          <p:spPr>
            <a:xfrm flipH="1" flipV="1">
              <a:off x="1005357" y="5326743"/>
              <a:ext cx="664685" cy="2066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1" name="直线连接符 100"/>
            <p:cNvCxnSpPr>
              <a:stCxn id="83" idx="4"/>
              <a:endCxn id="78" idx="0"/>
            </p:cNvCxnSpPr>
            <p:nvPr/>
          </p:nvCxnSpPr>
          <p:spPr>
            <a:xfrm>
              <a:off x="661672" y="5670425"/>
              <a:ext cx="107605" cy="40190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直线连接符 101"/>
            <p:cNvCxnSpPr>
              <a:stCxn id="78" idx="5"/>
              <a:endCxn id="84" idx="1"/>
            </p:cNvCxnSpPr>
            <p:nvPr/>
          </p:nvCxnSpPr>
          <p:spPr>
            <a:xfrm>
              <a:off x="897702" y="6382374"/>
              <a:ext cx="544525" cy="2257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直线连接符 102"/>
            <p:cNvCxnSpPr>
              <a:stCxn id="80" idx="7"/>
              <a:endCxn id="83" idx="2"/>
            </p:cNvCxnSpPr>
            <p:nvPr/>
          </p:nvCxnSpPr>
          <p:spPr>
            <a:xfrm flipV="1">
              <a:off x="-566038" y="5326743"/>
              <a:ext cx="884025" cy="7977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4" name="直线连接符 103"/>
            <p:cNvCxnSpPr>
              <a:stCxn id="80" idx="4"/>
              <a:endCxn id="77" idx="1"/>
            </p:cNvCxnSpPr>
            <p:nvPr/>
          </p:nvCxnSpPr>
          <p:spPr>
            <a:xfrm>
              <a:off x="-724648" y="5789437"/>
              <a:ext cx="421824" cy="115009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12579" y="7779922"/>
              <a:ext cx="425257" cy="4252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6" name="直线连接符 105"/>
            <p:cNvCxnSpPr>
              <a:stCxn id="80" idx="5"/>
              <a:endCxn id="86" idx="1"/>
            </p:cNvCxnSpPr>
            <p:nvPr/>
          </p:nvCxnSpPr>
          <p:spPr>
            <a:xfrm>
              <a:off x="-566037" y="5723738"/>
              <a:ext cx="487025" cy="3150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7" name="直线连接符 106"/>
            <p:cNvCxnSpPr>
              <a:stCxn id="86" idx="7"/>
              <a:endCxn id="83" idx="3"/>
            </p:cNvCxnSpPr>
            <p:nvPr/>
          </p:nvCxnSpPr>
          <p:spPr>
            <a:xfrm flipV="1">
              <a:off x="92313" y="5569763"/>
              <a:ext cx="326337" cy="46905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8" name="直线连接符 107"/>
            <p:cNvCxnSpPr>
              <a:stCxn id="86" idx="6"/>
              <a:endCxn id="78" idx="2"/>
            </p:cNvCxnSpPr>
            <p:nvPr/>
          </p:nvCxnSpPr>
          <p:spPr>
            <a:xfrm>
              <a:off x="127797" y="6124485"/>
              <a:ext cx="459858" cy="12946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9" name="直线连接符 108"/>
            <p:cNvCxnSpPr>
              <a:stCxn id="77" idx="0"/>
              <a:endCxn id="86" idx="4"/>
            </p:cNvCxnSpPr>
            <p:nvPr/>
          </p:nvCxnSpPr>
          <p:spPr>
            <a:xfrm flipV="1">
              <a:off x="-68459" y="6245631"/>
              <a:ext cx="75110" cy="5968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77" idx="6"/>
              <a:endCxn id="84" idx="2"/>
            </p:cNvCxnSpPr>
            <p:nvPr/>
          </p:nvCxnSpPr>
          <p:spPr>
            <a:xfrm flipV="1">
              <a:off x="262979" y="6842459"/>
              <a:ext cx="1082173" cy="3314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1" name="椭圆 110"/>
            <p:cNvSpPr/>
            <p:nvPr/>
          </p:nvSpPr>
          <p:spPr>
            <a:xfrm>
              <a:off x="-1193729" y="6382374"/>
              <a:ext cx="399576" cy="399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椭圆 111"/>
            <p:cNvSpPr/>
            <p:nvPr/>
          </p:nvSpPr>
          <p:spPr>
            <a:xfrm>
              <a:off x="2911238" y="5911848"/>
              <a:ext cx="285007" cy="2850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椭圆 112"/>
            <p:cNvSpPr/>
            <p:nvPr/>
          </p:nvSpPr>
          <p:spPr>
            <a:xfrm>
              <a:off x="1069206" y="4219514"/>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椭圆 113"/>
            <p:cNvSpPr/>
            <p:nvPr/>
          </p:nvSpPr>
          <p:spPr>
            <a:xfrm>
              <a:off x="112126" y="3860312"/>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椭圆 114"/>
            <p:cNvSpPr/>
            <p:nvPr/>
          </p:nvSpPr>
          <p:spPr>
            <a:xfrm>
              <a:off x="1111420" y="5055122"/>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 14"/>
          <p:cNvGrpSpPr/>
          <p:nvPr/>
        </p:nvGrpSpPr>
        <p:grpSpPr>
          <a:xfrm>
            <a:off x="3087349" y="2414413"/>
            <a:ext cx="1024513" cy="1398348"/>
            <a:chOff x="3087349" y="2414413"/>
            <a:chExt cx="1024513" cy="1398348"/>
          </a:xfrm>
        </p:grpSpPr>
        <p:sp>
          <p:nvSpPr>
            <p:cNvPr id="120" name="椭圆 119"/>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7306290" y="4556172"/>
            <a:ext cx="1587497" cy="1201908"/>
            <a:chOff x="7306290" y="4556172"/>
            <a:chExt cx="1587497" cy="1201908"/>
          </a:xfrm>
        </p:grpSpPr>
        <p:sp>
          <p:nvSpPr>
            <p:cNvPr id="126" name="椭圆 125"/>
            <p:cNvSpPr/>
            <p:nvPr/>
          </p:nvSpPr>
          <p:spPr>
            <a:xfrm>
              <a:off x="7306290" y="5384416"/>
              <a:ext cx="373664" cy="373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椭圆 126"/>
            <p:cNvSpPr/>
            <p:nvPr/>
          </p:nvSpPr>
          <p:spPr>
            <a:xfrm>
              <a:off x="8478566" y="4826138"/>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椭圆 127"/>
            <p:cNvSpPr/>
            <p:nvPr/>
          </p:nvSpPr>
          <p:spPr>
            <a:xfrm>
              <a:off x="8742934" y="5142940"/>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椭圆 128"/>
            <p:cNvSpPr/>
            <p:nvPr/>
          </p:nvSpPr>
          <p:spPr>
            <a:xfrm>
              <a:off x="7705441" y="4556172"/>
              <a:ext cx="351970" cy="3519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组 8"/>
          <p:cNvGrpSpPr/>
          <p:nvPr/>
        </p:nvGrpSpPr>
        <p:grpSpPr>
          <a:xfrm>
            <a:off x="3931842" y="613975"/>
            <a:ext cx="4329586" cy="1038522"/>
            <a:chOff x="3957557" y="1328692"/>
            <a:chExt cx="4329586" cy="1038522"/>
          </a:xfrm>
        </p:grpSpPr>
        <p:sp>
          <p:nvSpPr>
            <p:cNvPr id="7" name="矩形 6"/>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4100931" y="1351551"/>
              <a:ext cx="4041471" cy="1015663"/>
            </a:xfrm>
            <a:prstGeom prst="rect">
              <a:avLst/>
            </a:prstGeom>
            <a:noFill/>
            <a:ln>
              <a:noFill/>
            </a:ln>
          </p:spPr>
          <p:txBody>
            <a:bodyPr wrap="square" rtlCol="0">
              <a:spAutoFit/>
            </a:bodyPr>
            <a:lstStyle/>
            <a:p>
              <a:pPr algn="ctr"/>
              <a:r>
                <a:rPr kumimoji="1" lang="en-US" altLang="zh-CN" sz="6000" b="1">
                  <a:solidFill>
                    <a:schemeClr val="bg1"/>
                  </a:solidFill>
                </a:rPr>
                <a:t>CONTENTS</a:t>
              </a:r>
              <a:endParaRPr kumimoji="1" lang="zh-CN" altLang="en-US" sz="6000" b="1" dirty="0">
                <a:solidFill>
                  <a:schemeClr val="bg1"/>
                </a:solidFill>
              </a:endParaRPr>
            </a:p>
          </p:txBody>
        </p:sp>
      </p:grpSp>
      <p:grpSp>
        <p:nvGrpSpPr>
          <p:cNvPr id="10" name="组 9"/>
          <p:cNvGrpSpPr/>
          <p:nvPr/>
        </p:nvGrpSpPr>
        <p:grpSpPr>
          <a:xfrm rot="19416438">
            <a:off x="3263195" y="398397"/>
            <a:ext cx="1024513" cy="1398348"/>
            <a:chOff x="3087349" y="2414413"/>
            <a:chExt cx="1024513" cy="1398348"/>
          </a:xfrm>
        </p:grpSpPr>
        <p:sp>
          <p:nvSpPr>
            <p:cNvPr id="11" name="椭圆 10"/>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 14"/>
          <p:cNvGrpSpPr/>
          <p:nvPr/>
        </p:nvGrpSpPr>
        <p:grpSpPr>
          <a:xfrm rot="8798391">
            <a:off x="7173354" y="665084"/>
            <a:ext cx="1587497" cy="1146873"/>
            <a:chOff x="7306290" y="4611207"/>
            <a:chExt cx="1587497" cy="1146873"/>
          </a:xfrm>
        </p:grpSpPr>
        <p:sp>
          <p:nvSpPr>
            <p:cNvPr id="16" name="椭圆 15"/>
            <p:cNvSpPr/>
            <p:nvPr/>
          </p:nvSpPr>
          <p:spPr>
            <a:xfrm>
              <a:off x="7306290" y="5384416"/>
              <a:ext cx="373664" cy="373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8478566" y="4826138"/>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8742934" y="5142940"/>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7878892" y="4611207"/>
              <a:ext cx="351970" cy="3519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0" name="文本框 19"/>
          <p:cNvSpPr txBox="1"/>
          <p:nvPr/>
        </p:nvSpPr>
        <p:spPr>
          <a:xfrm>
            <a:off x="5252735" y="2429104"/>
            <a:ext cx="2428016" cy="584775"/>
          </a:xfrm>
          <a:prstGeom prst="rect">
            <a:avLst/>
          </a:prstGeom>
          <a:noFill/>
          <a:ln>
            <a:noFill/>
          </a:ln>
        </p:spPr>
        <p:txBody>
          <a:bodyPr wrap="square" rtlCol="0">
            <a:spAutoFit/>
          </a:bodyPr>
          <a:lstStyle/>
          <a:p>
            <a:r>
              <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rPr>
              <a:t>工作回顾</a:t>
            </a:r>
          </a:p>
        </p:txBody>
      </p:sp>
      <p:sp>
        <p:nvSpPr>
          <p:cNvPr id="21" name="文本框 20"/>
          <p:cNvSpPr txBox="1"/>
          <p:nvPr/>
        </p:nvSpPr>
        <p:spPr>
          <a:xfrm>
            <a:off x="5252735" y="3237636"/>
            <a:ext cx="2428016" cy="584775"/>
          </a:xfrm>
          <a:prstGeom prst="rect">
            <a:avLst/>
          </a:prstGeom>
          <a:noFill/>
          <a:ln>
            <a:noFill/>
          </a:ln>
        </p:spPr>
        <p:txBody>
          <a:bodyPr wrap="square" rtlCol="0">
            <a:spAutoFit/>
          </a:bodyPr>
          <a:lstStyle/>
          <a:p>
            <a:r>
              <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rPr>
              <a:t>自我评价</a:t>
            </a:r>
          </a:p>
        </p:txBody>
      </p:sp>
      <p:sp>
        <p:nvSpPr>
          <p:cNvPr id="22" name="文本框 21"/>
          <p:cNvSpPr txBox="1"/>
          <p:nvPr/>
        </p:nvSpPr>
        <p:spPr>
          <a:xfrm>
            <a:off x="5252735" y="4046168"/>
            <a:ext cx="2428016" cy="584775"/>
          </a:xfrm>
          <a:prstGeom prst="rect">
            <a:avLst/>
          </a:prstGeom>
          <a:noFill/>
          <a:ln>
            <a:noFill/>
          </a:ln>
        </p:spPr>
        <p:txBody>
          <a:bodyPr wrap="square" rtlCol="0">
            <a:spAutoFit/>
          </a:bodyPr>
          <a:lstStyle/>
          <a:p>
            <a:r>
              <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rPr>
              <a:t>工作体会</a:t>
            </a:r>
          </a:p>
        </p:txBody>
      </p:sp>
      <p:sp>
        <p:nvSpPr>
          <p:cNvPr id="23" name="文本框 22"/>
          <p:cNvSpPr txBox="1"/>
          <p:nvPr/>
        </p:nvSpPr>
        <p:spPr>
          <a:xfrm>
            <a:off x="5252735" y="4854699"/>
            <a:ext cx="2428016" cy="584775"/>
          </a:xfrm>
          <a:prstGeom prst="rect">
            <a:avLst/>
          </a:prstGeom>
          <a:noFill/>
          <a:ln>
            <a:noFill/>
          </a:ln>
        </p:spPr>
        <p:txBody>
          <a:bodyPr wrap="square" rtlCol="0">
            <a:spAutoFit/>
          </a:bodyPr>
          <a:lstStyle/>
          <a:p>
            <a:r>
              <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rPr>
              <a:t>工作规划</a:t>
            </a:r>
          </a:p>
        </p:txBody>
      </p:sp>
      <p:sp>
        <p:nvSpPr>
          <p:cNvPr id="24" name="椭圆 23"/>
          <p:cNvSpPr/>
          <p:nvPr/>
        </p:nvSpPr>
        <p:spPr>
          <a:xfrm>
            <a:off x="4375677" y="2408567"/>
            <a:ext cx="579692" cy="5796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solidFill>
                  <a:schemeClr val="bg1"/>
                </a:solidFill>
              </a:rPr>
              <a:t>1</a:t>
            </a:r>
            <a:endParaRPr kumimoji="1" lang="zh-CN" altLang="en-US" sz="2800" b="1" dirty="0">
              <a:solidFill>
                <a:schemeClr val="bg1"/>
              </a:solidFill>
            </a:endParaRPr>
          </a:p>
        </p:txBody>
      </p:sp>
      <p:sp>
        <p:nvSpPr>
          <p:cNvPr id="25" name="椭圆 24"/>
          <p:cNvSpPr/>
          <p:nvPr/>
        </p:nvSpPr>
        <p:spPr>
          <a:xfrm>
            <a:off x="4366667" y="3240177"/>
            <a:ext cx="579692" cy="5796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2</a:t>
            </a:r>
            <a:endParaRPr kumimoji="1" lang="zh-CN" altLang="en-US" sz="2800" b="1" dirty="0">
              <a:solidFill>
                <a:schemeClr val="bg1"/>
              </a:solidFill>
            </a:endParaRPr>
          </a:p>
        </p:txBody>
      </p:sp>
      <p:sp>
        <p:nvSpPr>
          <p:cNvPr id="26" name="椭圆 25"/>
          <p:cNvSpPr/>
          <p:nvPr/>
        </p:nvSpPr>
        <p:spPr>
          <a:xfrm>
            <a:off x="4366666" y="4067552"/>
            <a:ext cx="579692" cy="57969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3</a:t>
            </a:r>
            <a:endParaRPr kumimoji="1" lang="zh-CN" altLang="en-US" sz="2800" b="1" dirty="0">
              <a:solidFill>
                <a:schemeClr val="bg1"/>
              </a:solidFill>
            </a:endParaRPr>
          </a:p>
        </p:txBody>
      </p:sp>
      <p:sp>
        <p:nvSpPr>
          <p:cNvPr id="27" name="椭圆 26"/>
          <p:cNvSpPr/>
          <p:nvPr/>
        </p:nvSpPr>
        <p:spPr>
          <a:xfrm>
            <a:off x="4366666" y="4859782"/>
            <a:ext cx="579692" cy="579692"/>
          </a:xfrm>
          <a:prstGeom prst="ellipse">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a:solidFill>
                  <a:schemeClr val="bg1"/>
                </a:solidFill>
              </a:rPr>
              <a:t>4</a:t>
            </a:r>
            <a:endParaRPr kumimoji="1" lang="zh-CN" altLang="en-US" sz="2800" b="1" dirty="0">
              <a:solidFill>
                <a:schemeClr val="bg1"/>
              </a:solidFill>
            </a:endParaRPr>
          </a:p>
        </p:txBody>
      </p:sp>
      <p:pic>
        <p:nvPicPr>
          <p:cNvPr id="2" name="图片 1"/>
          <p:cNvPicPr>
            <a:picLocks noChangeAspect="1"/>
          </p:cNvPicPr>
          <p:nvPr/>
        </p:nvPicPr>
        <p:blipFill>
          <a:blip r:embed="rId2"/>
          <a:stretch>
            <a:fillRect/>
          </a:stretch>
        </p:blipFill>
        <p:spPr>
          <a:xfrm>
            <a:off x="10483215" y="47625"/>
            <a:ext cx="1618615" cy="816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2" grpId="0"/>
      <p:bldP spid="22" grpId="1"/>
      <p:bldP spid="23" grpId="0"/>
      <p:bldP spid="23" grpId="1"/>
      <p:bldP spid="24" grpId="0" animBg="1"/>
      <p:bldP spid="24" grpId="1" animBg="1"/>
      <p:bldP spid="25" grpId="0" animBg="1"/>
      <p:bldP spid="25" grpId="1" animBg="1"/>
      <p:bldP spid="26" grpId="0" animBg="1"/>
      <p:bldP spid="26" grpId="1" animBg="1"/>
      <p:bldP spid="27" grpId="0" animBg="1"/>
      <p:bldP spid="2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 1"/>
          <p:cNvGrpSpPr/>
          <p:nvPr/>
        </p:nvGrpSpPr>
        <p:grpSpPr>
          <a:xfrm>
            <a:off x="3931207" y="2137583"/>
            <a:ext cx="4329586" cy="1038313"/>
            <a:chOff x="3957557" y="1328691"/>
            <a:chExt cx="4329586" cy="1038313"/>
          </a:xfrm>
        </p:grpSpPr>
        <p:sp>
          <p:nvSpPr>
            <p:cNvPr id="3" name="矩形 2"/>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4101566" y="1328691"/>
              <a:ext cx="4041471" cy="1014730"/>
            </a:xfrm>
            <a:prstGeom prst="rect">
              <a:avLst/>
            </a:prstGeom>
            <a:noFill/>
            <a:ln>
              <a:noFill/>
            </a:ln>
          </p:spPr>
          <p:txBody>
            <a:bodyPr wrap="square" rtlCol="0">
              <a:spAutoFit/>
            </a:bodyPr>
            <a:lstStyle/>
            <a:p>
              <a:pPr algn="ctr"/>
              <a:r>
                <a:rPr kumimoji="1" lang="en-US" altLang="zh-CN" sz="6000" b="1" dirty="0">
                  <a:solidFill>
                    <a:schemeClr val="bg1"/>
                  </a:solidFill>
                  <a:sym typeface="+mn-ea"/>
                </a:rPr>
                <a:t>PART ONE</a:t>
              </a:r>
              <a:endParaRPr kumimoji="1" lang="zh-CN" altLang="en-US" sz="6000" b="1" dirty="0">
                <a:solidFill>
                  <a:schemeClr val="bg1"/>
                </a:solidFill>
              </a:endParaRPr>
            </a:p>
          </p:txBody>
        </p:sp>
      </p:grpSp>
      <p:sp>
        <p:nvSpPr>
          <p:cNvPr id="5" name="文本框 4"/>
          <p:cNvSpPr txBox="1"/>
          <p:nvPr/>
        </p:nvSpPr>
        <p:spPr>
          <a:xfrm>
            <a:off x="3931207" y="4293154"/>
            <a:ext cx="4329586" cy="1938992"/>
          </a:xfrm>
          <a:prstGeom prst="rect">
            <a:avLst/>
          </a:prstGeom>
          <a:noFill/>
          <a:ln>
            <a:noFill/>
          </a:ln>
        </p:spPr>
        <p:txBody>
          <a:bodyPr wrap="square" rtlCol="0">
            <a:spAutoFit/>
          </a:bodyPr>
          <a:lstStyle/>
          <a:p>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1.</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自我介绍</a:t>
            </a:r>
            <a:endPar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2.</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工作岗位及职责</a:t>
            </a:r>
            <a:endPar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3.</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工作完成情况</a:t>
            </a:r>
          </a:p>
        </p:txBody>
      </p:sp>
      <p:grpSp>
        <p:nvGrpSpPr>
          <p:cNvPr id="7" name="组 6"/>
          <p:cNvGrpSpPr/>
          <p:nvPr/>
        </p:nvGrpSpPr>
        <p:grpSpPr>
          <a:xfrm rot="1718587">
            <a:off x="3286641" y="1438409"/>
            <a:ext cx="1024513" cy="1398348"/>
            <a:chOff x="3087349" y="2414413"/>
            <a:chExt cx="1024513" cy="1398348"/>
          </a:xfrm>
        </p:grpSpPr>
        <p:sp>
          <p:nvSpPr>
            <p:cNvPr id="8" name="椭圆 7"/>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2" name="组合 8"/>
          <p:cNvGrpSpPr/>
          <p:nvPr/>
        </p:nvGrpSpPr>
        <p:grpSpPr>
          <a:xfrm>
            <a:off x="4487796" y="4378844"/>
            <a:ext cx="435792" cy="404332"/>
            <a:chOff x="7903081" y="894379"/>
            <a:chExt cx="675141" cy="626498"/>
          </a:xfrm>
          <a:solidFill>
            <a:srgbClr val="39639D"/>
          </a:solidFill>
        </p:grpSpPr>
        <p:sp>
          <p:nvSpPr>
            <p:cNvPr id="13"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4"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5"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6" name="组合 5"/>
          <p:cNvGrpSpPr/>
          <p:nvPr/>
        </p:nvGrpSpPr>
        <p:grpSpPr>
          <a:xfrm>
            <a:off x="4466756" y="5106131"/>
            <a:ext cx="372053" cy="453428"/>
            <a:chOff x="3683997" y="856343"/>
            <a:chExt cx="576394" cy="702571"/>
          </a:xfrm>
          <a:solidFill>
            <a:srgbClr val="2DA2BF"/>
          </a:solidFill>
        </p:grpSpPr>
        <p:sp>
          <p:nvSpPr>
            <p:cNvPr id="17"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8"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9" name="组合 18"/>
          <p:cNvGrpSpPr/>
          <p:nvPr/>
        </p:nvGrpSpPr>
        <p:grpSpPr>
          <a:xfrm>
            <a:off x="4487796" y="5745345"/>
            <a:ext cx="457747" cy="432186"/>
            <a:chOff x="6460269" y="872801"/>
            <a:chExt cx="709154" cy="669655"/>
          </a:xfrm>
          <a:solidFill>
            <a:srgbClr val="EB641B"/>
          </a:solidFill>
        </p:grpSpPr>
        <p:sp>
          <p:nvSpPr>
            <p:cNvPr id="20"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21"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pic>
        <p:nvPicPr>
          <p:cNvPr id="6" name="图片 5"/>
          <p:cNvPicPr>
            <a:picLocks noChangeAspect="1"/>
          </p:cNvPicPr>
          <p:nvPr/>
        </p:nvPicPr>
        <p:blipFill>
          <a:blip r:embed="rId3"/>
          <a:stretch>
            <a:fillRect/>
          </a:stretch>
        </p:blipFill>
        <p:spPr>
          <a:xfrm>
            <a:off x="10017050" y="119342"/>
            <a:ext cx="1618615" cy="816610"/>
          </a:xfrm>
          <a:prstGeom prst="rect">
            <a:avLst/>
          </a:prstGeom>
        </p:spPr>
      </p:pic>
      <p:sp>
        <p:nvSpPr>
          <p:cNvPr id="26" name="文本框 25"/>
          <p:cNvSpPr txBox="1"/>
          <p:nvPr/>
        </p:nvSpPr>
        <p:spPr>
          <a:xfrm>
            <a:off x="4136390" y="3402965"/>
            <a:ext cx="3925570" cy="583565"/>
          </a:xfrm>
          <a:prstGeom prst="rect">
            <a:avLst/>
          </a:prstGeom>
          <a:noFill/>
        </p:spPr>
        <p:txBody>
          <a:bodyPr wrap="square" rtlCol="0">
            <a:spAutoFit/>
          </a:bodyPr>
          <a:lstStyle/>
          <a:p>
            <a:pPr algn="ctr"/>
            <a:r>
              <a:rPr lang="zh-CN" altLang="en-US" sz="3200" b="1">
                <a:solidFill>
                  <a:schemeClr val="bg1"/>
                </a:solidFill>
              </a:rPr>
              <a:t>工作回顾</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par>
                                <p:cTn id="12" presetID="14" presetClass="entr" presetSubtype="1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500"/>
                                        <p:tgtEl>
                                          <p:spTgt spid="19"/>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72493" y="406539"/>
            <a:ext cx="3321436" cy="529569"/>
          </a:xfrm>
        </p:spPr>
        <p:txBody>
          <a:bodyPr/>
          <a:lstStyle/>
          <a:p>
            <a:pPr algn="ctr"/>
            <a:r>
              <a:rPr kumimoji="1" lang="zh-CN" altLang="en-US" dirty="0"/>
              <a:t>自我介绍</a:t>
            </a:r>
            <a:endParaRPr kumimoji="1" lang="zh-CN" altLang="en-US" dirty="0">
              <a:latin typeface="微软雅黑" panose="020B0503020204020204" charset="-122"/>
              <a:ea typeface="微软雅黑" panose="020B0503020204020204" charset="-122"/>
              <a:cs typeface="微软雅黑" panose="020B0503020204020204" charset="-122"/>
            </a:endParaRPr>
          </a:p>
        </p:txBody>
      </p:sp>
      <p:grpSp>
        <p:nvGrpSpPr>
          <p:cNvPr id="83" name="组合 3"/>
          <p:cNvGrpSpPr/>
          <p:nvPr/>
        </p:nvGrpSpPr>
        <p:grpSpPr>
          <a:xfrm>
            <a:off x="30006" y="3396384"/>
            <a:ext cx="2105221" cy="3310314"/>
            <a:chOff x="1276096" y="1601141"/>
            <a:chExt cx="2227624" cy="3503321"/>
          </a:xfrm>
        </p:grpSpPr>
        <p:sp>
          <p:nvSpPr>
            <p:cNvPr id="84" name="任意多边形 83"/>
            <p:cNvSpPr/>
            <p:nvPr/>
          </p:nvSpPr>
          <p:spPr>
            <a:xfrm>
              <a:off x="1276096"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85" name="组合 8"/>
            <p:cNvGrpSpPr/>
            <p:nvPr/>
          </p:nvGrpSpPr>
          <p:grpSpPr>
            <a:xfrm>
              <a:off x="1450902" y="1635656"/>
              <a:ext cx="1878015" cy="3434289"/>
              <a:chOff x="2474495" y="1443791"/>
              <a:chExt cx="1985210" cy="3970419"/>
            </a:xfrm>
            <a:effectLst/>
          </p:grpSpPr>
          <p:grpSp>
            <p:nvGrpSpPr>
              <p:cNvPr id="86" name="组合 7"/>
              <p:cNvGrpSpPr/>
              <p:nvPr/>
            </p:nvGrpSpPr>
            <p:grpSpPr>
              <a:xfrm>
                <a:off x="2474495" y="1443791"/>
                <a:ext cx="1985210" cy="3970419"/>
                <a:chOff x="2474495" y="1140996"/>
                <a:chExt cx="1985210" cy="3970419"/>
              </a:xfrm>
            </p:grpSpPr>
            <p:sp>
              <p:nvSpPr>
                <p:cNvPr id="88" name="椭圆 87"/>
                <p:cNvSpPr/>
                <p:nvPr/>
              </p:nvSpPr>
              <p:spPr>
                <a:xfrm>
                  <a:off x="2474495" y="1140996"/>
                  <a:ext cx="1985209" cy="1985210"/>
                </a:xfrm>
                <a:prstGeom prst="ellipse">
                  <a:avLst/>
                </a:prstGeom>
                <a:solidFill>
                  <a:srgbClr val="2DA2BF">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89" name="椭圆 88"/>
                <p:cNvSpPr/>
                <p:nvPr/>
              </p:nvSpPr>
              <p:spPr>
                <a:xfrm>
                  <a:off x="2474495" y="3126205"/>
                  <a:ext cx="1985210" cy="1985210"/>
                </a:xfrm>
                <a:prstGeom prst="ellipse">
                  <a:avLst/>
                </a:prstGeom>
                <a:solidFill>
                  <a:srgbClr val="2DA2BF">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87" name="矩形 86"/>
              <p:cNvSpPr/>
              <p:nvPr/>
            </p:nvSpPr>
            <p:spPr>
              <a:xfrm>
                <a:off x="2474495" y="2364109"/>
                <a:ext cx="1985210" cy="2129783"/>
              </a:xfrm>
              <a:prstGeom prst="rect">
                <a:avLst/>
              </a:prstGeom>
              <a:solidFill>
                <a:srgbClr val="2DA2BF"/>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90" name="组合 9"/>
          <p:cNvGrpSpPr/>
          <p:nvPr/>
        </p:nvGrpSpPr>
        <p:grpSpPr>
          <a:xfrm>
            <a:off x="2006480" y="3428999"/>
            <a:ext cx="2105221" cy="3310314"/>
            <a:chOff x="3746823" y="1601141"/>
            <a:chExt cx="2227624" cy="3503321"/>
          </a:xfrm>
        </p:grpSpPr>
        <p:sp>
          <p:nvSpPr>
            <p:cNvPr id="91" name="任意多边形 90"/>
            <p:cNvSpPr/>
            <p:nvPr/>
          </p:nvSpPr>
          <p:spPr>
            <a:xfrm>
              <a:off x="3746823"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92" name="组合 91"/>
            <p:cNvGrpSpPr/>
            <p:nvPr/>
          </p:nvGrpSpPr>
          <p:grpSpPr>
            <a:xfrm>
              <a:off x="3921629" y="1635655"/>
              <a:ext cx="1878015" cy="3434290"/>
              <a:chOff x="2474495" y="1443790"/>
              <a:chExt cx="1985210" cy="3970420"/>
            </a:xfrm>
          </p:grpSpPr>
          <p:grpSp>
            <p:nvGrpSpPr>
              <p:cNvPr id="93" name="组合 92"/>
              <p:cNvGrpSpPr/>
              <p:nvPr/>
            </p:nvGrpSpPr>
            <p:grpSpPr>
              <a:xfrm>
                <a:off x="2474495" y="1443790"/>
                <a:ext cx="1985210" cy="3970420"/>
                <a:chOff x="2474495" y="1140995"/>
                <a:chExt cx="1985210" cy="3970420"/>
              </a:xfrm>
            </p:grpSpPr>
            <p:sp>
              <p:nvSpPr>
                <p:cNvPr id="95" name="椭圆 94"/>
                <p:cNvSpPr/>
                <p:nvPr/>
              </p:nvSpPr>
              <p:spPr>
                <a:xfrm>
                  <a:off x="2474495" y="1140995"/>
                  <a:ext cx="1985210" cy="1985210"/>
                </a:xfrm>
                <a:prstGeom prst="ellipse">
                  <a:avLst/>
                </a:prstGeom>
                <a:solidFill>
                  <a:srgbClr val="DA1F28">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96" name="椭圆 95"/>
                <p:cNvSpPr/>
                <p:nvPr/>
              </p:nvSpPr>
              <p:spPr>
                <a:xfrm>
                  <a:off x="2474495" y="3126205"/>
                  <a:ext cx="1985210" cy="1985210"/>
                </a:xfrm>
                <a:prstGeom prst="ellipse">
                  <a:avLst/>
                </a:prstGeom>
                <a:solidFill>
                  <a:srgbClr val="DA1F28">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94" name="矩形 93"/>
              <p:cNvSpPr/>
              <p:nvPr/>
            </p:nvSpPr>
            <p:spPr>
              <a:xfrm>
                <a:off x="2474495" y="2364109"/>
                <a:ext cx="1985210" cy="2129783"/>
              </a:xfrm>
              <a:prstGeom prst="rect">
                <a:avLst/>
              </a:prstGeom>
              <a:solidFill>
                <a:srgbClr val="DA1F28"/>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97" name="组合 25"/>
          <p:cNvGrpSpPr/>
          <p:nvPr/>
        </p:nvGrpSpPr>
        <p:grpSpPr>
          <a:xfrm>
            <a:off x="4028728" y="3405552"/>
            <a:ext cx="2105221" cy="3310314"/>
            <a:chOff x="6217550" y="1601141"/>
            <a:chExt cx="2227624" cy="3503321"/>
          </a:xfrm>
        </p:grpSpPr>
        <p:sp>
          <p:nvSpPr>
            <p:cNvPr id="98" name="任意多边形 97"/>
            <p:cNvSpPr/>
            <p:nvPr/>
          </p:nvSpPr>
          <p:spPr>
            <a:xfrm>
              <a:off x="6217550"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99" name="组合 15"/>
            <p:cNvGrpSpPr/>
            <p:nvPr/>
          </p:nvGrpSpPr>
          <p:grpSpPr>
            <a:xfrm>
              <a:off x="6392356" y="1635655"/>
              <a:ext cx="1878015" cy="3434290"/>
              <a:chOff x="2474495" y="1443790"/>
              <a:chExt cx="1985210" cy="3970420"/>
            </a:xfrm>
          </p:grpSpPr>
          <p:grpSp>
            <p:nvGrpSpPr>
              <p:cNvPr id="100" name="组合 16"/>
              <p:cNvGrpSpPr/>
              <p:nvPr/>
            </p:nvGrpSpPr>
            <p:grpSpPr>
              <a:xfrm>
                <a:off x="2474495" y="1443790"/>
                <a:ext cx="1985210" cy="3970420"/>
                <a:chOff x="2474495" y="1140995"/>
                <a:chExt cx="1985210" cy="3970420"/>
              </a:xfrm>
            </p:grpSpPr>
            <p:sp>
              <p:nvSpPr>
                <p:cNvPr id="102" name="椭圆 101"/>
                <p:cNvSpPr/>
                <p:nvPr/>
              </p:nvSpPr>
              <p:spPr>
                <a:xfrm>
                  <a:off x="2474495" y="1140995"/>
                  <a:ext cx="1985210" cy="1985210"/>
                </a:xfrm>
                <a:prstGeom prst="ellipse">
                  <a:avLst/>
                </a:prstGeom>
                <a:solidFill>
                  <a:srgbClr val="EB641B">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03" name="椭圆 102"/>
                <p:cNvSpPr/>
                <p:nvPr/>
              </p:nvSpPr>
              <p:spPr>
                <a:xfrm>
                  <a:off x="2474495" y="3126205"/>
                  <a:ext cx="1985210" cy="1985210"/>
                </a:xfrm>
                <a:prstGeom prst="ellipse">
                  <a:avLst/>
                </a:prstGeom>
                <a:solidFill>
                  <a:srgbClr val="EB641B">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101" name="矩形 100"/>
              <p:cNvSpPr/>
              <p:nvPr/>
            </p:nvSpPr>
            <p:spPr>
              <a:xfrm>
                <a:off x="2474495" y="2364109"/>
                <a:ext cx="1985210" cy="2129783"/>
              </a:xfrm>
              <a:prstGeom prst="rect">
                <a:avLst/>
              </a:prstGeom>
              <a:solidFill>
                <a:srgbClr val="EB641B"/>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104" name="组合 26"/>
          <p:cNvGrpSpPr/>
          <p:nvPr/>
        </p:nvGrpSpPr>
        <p:grpSpPr>
          <a:xfrm>
            <a:off x="6021148" y="3396384"/>
            <a:ext cx="2105221" cy="3310314"/>
            <a:chOff x="8688277" y="1601141"/>
            <a:chExt cx="2227624" cy="3503321"/>
          </a:xfrm>
        </p:grpSpPr>
        <p:sp>
          <p:nvSpPr>
            <p:cNvPr id="105" name="任意多边形 104"/>
            <p:cNvSpPr/>
            <p:nvPr/>
          </p:nvSpPr>
          <p:spPr>
            <a:xfrm>
              <a:off x="8688277"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106" name="组合 105"/>
            <p:cNvGrpSpPr/>
            <p:nvPr/>
          </p:nvGrpSpPr>
          <p:grpSpPr>
            <a:xfrm>
              <a:off x="8863084" y="1635655"/>
              <a:ext cx="1878015" cy="3434290"/>
              <a:chOff x="2474495" y="1443790"/>
              <a:chExt cx="1985210" cy="3970420"/>
            </a:xfrm>
          </p:grpSpPr>
          <p:grpSp>
            <p:nvGrpSpPr>
              <p:cNvPr id="107" name="组合 106"/>
              <p:cNvGrpSpPr/>
              <p:nvPr/>
            </p:nvGrpSpPr>
            <p:grpSpPr>
              <a:xfrm>
                <a:off x="2474495" y="1443790"/>
                <a:ext cx="1985210" cy="3970420"/>
                <a:chOff x="2474495" y="1140995"/>
                <a:chExt cx="1985210" cy="3970420"/>
              </a:xfrm>
            </p:grpSpPr>
            <p:sp>
              <p:nvSpPr>
                <p:cNvPr id="109" name="椭圆 108"/>
                <p:cNvSpPr/>
                <p:nvPr/>
              </p:nvSpPr>
              <p:spPr>
                <a:xfrm>
                  <a:off x="2474495" y="1140995"/>
                  <a:ext cx="1985210" cy="1985210"/>
                </a:xfrm>
                <a:prstGeom prst="ellipse">
                  <a:avLst/>
                </a:prstGeom>
                <a:solidFill>
                  <a:srgbClr val="39639D">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10" name="椭圆 109"/>
                <p:cNvSpPr/>
                <p:nvPr/>
              </p:nvSpPr>
              <p:spPr>
                <a:xfrm>
                  <a:off x="2474495" y="3126205"/>
                  <a:ext cx="1985210" cy="1985210"/>
                </a:xfrm>
                <a:prstGeom prst="ellipse">
                  <a:avLst/>
                </a:prstGeom>
                <a:solidFill>
                  <a:srgbClr val="39639D">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108" name="矩形 107"/>
              <p:cNvSpPr/>
              <p:nvPr/>
            </p:nvSpPr>
            <p:spPr>
              <a:xfrm>
                <a:off x="2474495" y="2364109"/>
                <a:ext cx="1985210" cy="2129783"/>
              </a:xfrm>
              <a:prstGeom prst="rect">
                <a:avLst/>
              </a:prstGeom>
              <a:solidFill>
                <a:srgbClr val="39639D"/>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111" name="组合 27"/>
          <p:cNvGrpSpPr/>
          <p:nvPr/>
        </p:nvGrpSpPr>
        <p:grpSpPr>
          <a:xfrm>
            <a:off x="225810" y="3362737"/>
            <a:ext cx="1696165" cy="2951311"/>
            <a:chOff x="1557260" y="1688166"/>
            <a:chExt cx="1794785" cy="3123386"/>
          </a:xfrm>
        </p:grpSpPr>
        <p:grpSp>
          <p:nvGrpSpPr>
            <p:cNvPr id="112" name="组合 36"/>
            <p:cNvGrpSpPr/>
            <p:nvPr/>
          </p:nvGrpSpPr>
          <p:grpSpPr>
            <a:xfrm>
              <a:off x="2064399" y="1688166"/>
              <a:ext cx="760283" cy="708483"/>
              <a:chOff x="1460111" y="2419508"/>
              <a:chExt cx="1224443" cy="708483"/>
            </a:xfrm>
          </p:grpSpPr>
          <p:sp>
            <p:nvSpPr>
              <p:cNvPr id="124" name="文本框 37"/>
              <p:cNvSpPr txBox="1"/>
              <p:nvPr/>
            </p:nvSpPr>
            <p:spPr>
              <a:xfrm>
                <a:off x="1460111" y="2419508"/>
                <a:ext cx="1205000" cy="65144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01</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25" name="文本框 38"/>
              <p:cNvSpPr txBox="1"/>
              <p:nvPr/>
            </p:nvSpPr>
            <p:spPr>
              <a:xfrm>
                <a:off x="1478068" y="2867414"/>
                <a:ext cx="1206486"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13" name="组合 51"/>
            <p:cNvGrpSpPr/>
            <p:nvPr/>
          </p:nvGrpSpPr>
          <p:grpSpPr>
            <a:xfrm>
              <a:off x="1557260" y="2634170"/>
              <a:ext cx="1794785" cy="1400600"/>
              <a:chOff x="241790" y="2589785"/>
              <a:chExt cx="1794785" cy="1400600"/>
            </a:xfrm>
          </p:grpSpPr>
          <p:sp>
            <p:nvSpPr>
              <p:cNvPr id="122" name="文本框 52"/>
              <p:cNvSpPr txBox="1"/>
              <p:nvPr/>
            </p:nvSpPr>
            <p:spPr>
              <a:xfrm>
                <a:off x="256108" y="2589785"/>
                <a:ext cx="1780467" cy="1400600"/>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2019</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7</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18</a:t>
                </a:r>
                <a:r>
                  <a:rPr lang="zh-CN" altLang="en-US" sz="2000" b="1" dirty="0">
                    <a:solidFill>
                      <a:schemeClr val="bg2"/>
                    </a:solidFill>
                    <a:latin typeface="+mn-lt"/>
                    <a:ea typeface="+mn-ea"/>
                    <a:cs typeface="+mn-ea"/>
                    <a:sym typeface="+mn-lt"/>
                  </a:rPr>
                  <a:t>号</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到新时代报道参加军训</a:t>
                </a:r>
              </a:p>
            </p:txBody>
          </p:sp>
          <p:sp>
            <p:nvSpPr>
              <p:cNvPr id="123" name="文本框 53"/>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14" name="Group 8"/>
            <p:cNvGrpSpPr>
              <a:grpSpLocks noChangeAspect="1"/>
            </p:cNvGrpSpPr>
            <p:nvPr/>
          </p:nvGrpSpPr>
          <p:grpSpPr bwMode="auto">
            <a:xfrm>
              <a:off x="2200593" y="4484848"/>
              <a:ext cx="323214" cy="326704"/>
              <a:chOff x="4313" y="1262"/>
              <a:chExt cx="463" cy="468"/>
            </a:xfrm>
            <a:solidFill>
              <a:sysClr val="window" lastClr="FFFFFF"/>
            </a:solidFill>
          </p:grpSpPr>
          <p:sp>
            <p:nvSpPr>
              <p:cNvPr id="115"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6"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7"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8"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9"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20"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21"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grpSp>
        <p:nvGrpSpPr>
          <p:cNvPr id="126" name="组合 28"/>
          <p:cNvGrpSpPr/>
          <p:nvPr/>
        </p:nvGrpSpPr>
        <p:grpSpPr>
          <a:xfrm>
            <a:off x="2269380" y="3482928"/>
            <a:ext cx="1793980" cy="2998012"/>
            <a:chOff x="4023841" y="1688166"/>
            <a:chExt cx="1898287" cy="3172811"/>
          </a:xfrm>
        </p:grpSpPr>
        <p:grpSp>
          <p:nvGrpSpPr>
            <p:cNvPr id="127" name="组合 39"/>
            <p:cNvGrpSpPr/>
            <p:nvPr/>
          </p:nvGrpSpPr>
          <p:grpSpPr>
            <a:xfrm>
              <a:off x="4525262" y="1688166"/>
              <a:ext cx="786103" cy="708484"/>
              <a:chOff x="1460109" y="2419508"/>
              <a:chExt cx="1228795" cy="708484"/>
            </a:xfrm>
          </p:grpSpPr>
          <p:sp>
            <p:nvSpPr>
              <p:cNvPr id="132" name="文本框 40"/>
              <p:cNvSpPr txBox="1"/>
              <p:nvPr/>
            </p:nvSpPr>
            <p:spPr>
              <a:xfrm>
                <a:off x="1460109" y="2419508"/>
                <a:ext cx="1228795" cy="677108"/>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02</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33" name="文本框 41"/>
              <p:cNvSpPr txBox="1"/>
              <p:nvPr/>
            </p:nvSpPr>
            <p:spPr>
              <a:xfrm>
                <a:off x="1478065" y="2867415"/>
                <a:ext cx="1191966"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28" name="组合 54"/>
            <p:cNvGrpSpPr/>
            <p:nvPr/>
          </p:nvGrpSpPr>
          <p:grpSpPr>
            <a:xfrm>
              <a:off x="4023841" y="2707306"/>
              <a:ext cx="1898287" cy="1400601"/>
              <a:chOff x="241790" y="2662921"/>
              <a:chExt cx="1898287" cy="1400601"/>
            </a:xfrm>
          </p:grpSpPr>
          <p:sp>
            <p:nvSpPr>
              <p:cNvPr id="130" name="文本框 55"/>
              <p:cNvSpPr txBox="1"/>
              <p:nvPr/>
            </p:nvSpPr>
            <p:spPr>
              <a:xfrm>
                <a:off x="359610" y="2662921"/>
                <a:ext cx="1780467" cy="1400601"/>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2019</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8</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28</a:t>
                </a:r>
                <a:r>
                  <a:rPr lang="zh-CN" altLang="en-US" sz="2000" b="1" dirty="0">
                    <a:solidFill>
                      <a:schemeClr val="bg2"/>
                    </a:solidFill>
                    <a:latin typeface="+mn-lt"/>
                    <a:ea typeface="+mn-ea"/>
                    <a:cs typeface="+mn-ea"/>
                    <a:sym typeface="+mn-lt"/>
                  </a:rPr>
                  <a:t>号</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到贝特</a:t>
                </a:r>
                <a:r>
                  <a:rPr lang="en-US" altLang="zh-CN" sz="2000" b="1" dirty="0">
                    <a:solidFill>
                      <a:schemeClr val="bg2"/>
                    </a:solidFill>
                    <a:latin typeface="+mn-lt"/>
                    <a:ea typeface="+mn-ea"/>
                    <a:cs typeface="+mn-ea"/>
                    <a:sym typeface="+mn-lt"/>
                  </a:rPr>
                  <a:t>21</a:t>
                </a:r>
                <a:r>
                  <a:rPr lang="zh-CN" altLang="en-US" sz="2000" b="1" dirty="0">
                    <a:solidFill>
                      <a:schemeClr val="bg2"/>
                    </a:solidFill>
                    <a:latin typeface="+mn-lt"/>
                    <a:ea typeface="+mn-ea"/>
                    <a:cs typeface="+mn-ea"/>
                    <a:sym typeface="+mn-lt"/>
                  </a:rPr>
                  <a:t>车间学习</a:t>
                </a:r>
              </a:p>
            </p:txBody>
          </p:sp>
          <p:sp>
            <p:nvSpPr>
              <p:cNvPr id="131" name="文本框 56"/>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sp>
          <p:nvSpPr>
            <p:cNvPr id="129" name="Freeform 19"/>
            <p:cNvSpPr/>
            <p:nvPr/>
          </p:nvSpPr>
          <p:spPr bwMode="auto">
            <a:xfrm>
              <a:off x="4742688" y="4435423"/>
              <a:ext cx="217424" cy="425554"/>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34" name="组合 29"/>
          <p:cNvGrpSpPr/>
          <p:nvPr/>
        </p:nvGrpSpPr>
        <p:grpSpPr>
          <a:xfrm>
            <a:off x="4290317" y="3487783"/>
            <a:ext cx="1722286" cy="2969710"/>
            <a:chOff x="6494350" y="1688166"/>
            <a:chExt cx="1822425" cy="3142859"/>
          </a:xfrm>
        </p:grpSpPr>
        <p:grpSp>
          <p:nvGrpSpPr>
            <p:cNvPr id="135" name="组合 42"/>
            <p:cNvGrpSpPr/>
            <p:nvPr/>
          </p:nvGrpSpPr>
          <p:grpSpPr>
            <a:xfrm>
              <a:off x="6989248" y="1688166"/>
              <a:ext cx="784660" cy="708484"/>
              <a:chOff x="1460111" y="2419508"/>
              <a:chExt cx="1202372" cy="708484"/>
            </a:xfrm>
          </p:grpSpPr>
          <p:sp>
            <p:nvSpPr>
              <p:cNvPr id="142" name="文本框 43"/>
              <p:cNvSpPr txBox="1"/>
              <p:nvPr/>
            </p:nvSpPr>
            <p:spPr>
              <a:xfrm>
                <a:off x="1460111" y="2419508"/>
                <a:ext cx="1128384" cy="65144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03</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43" name="文本框 44"/>
              <p:cNvSpPr txBox="1"/>
              <p:nvPr/>
            </p:nvSpPr>
            <p:spPr>
              <a:xfrm>
                <a:off x="1478068" y="2867415"/>
                <a:ext cx="1184415"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36" name="组合 57"/>
            <p:cNvGrpSpPr/>
            <p:nvPr/>
          </p:nvGrpSpPr>
          <p:grpSpPr>
            <a:xfrm>
              <a:off x="6494350" y="2519252"/>
              <a:ext cx="1822425" cy="1726325"/>
              <a:chOff x="241790" y="2474867"/>
              <a:chExt cx="1822425" cy="1726325"/>
            </a:xfrm>
          </p:grpSpPr>
          <p:sp>
            <p:nvSpPr>
              <p:cNvPr id="140" name="文本框 58"/>
              <p:cNvSpPr txBox="1"/>
              <p:nvPr/>
            </p:nvSpPr>
            <p:spPr>
              <a:xfrm>
                <a:off x="283748" y="2474867"/>
                <a:ext cx="1780467" cy="1726325"/>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2019</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10</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26</a:t>
                </a:r>
                <a:r>
                  <a:rPr lang="zh-CN" altLang="en-US" sz="2000" b="1" dirty="0">
                    <a:solidFill>
                      <a:schemeClr val="bg2"/>
                    </a:solidFill>
                    <a:latin typeface="+mn-lt"/>
                    <a:ea typeface="+mn-ea"/>
                    <a:cs typeface="+mn-ea"/>
                    <a:sym typeface="+mn-lt"/>
                  </a:rPr>
                  <a:t>号调回集团</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客服部天猫旗舰店组</a:t>
                </a:r>
              </a:p>
            </p:txBody>
          </p:sp>
          <p:sp>
            <p:nvSpPr>
              <p:cNvPr id="141" name="文本框 59"/>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37" name="Group 22"/>
            <p:cNvGrpSpPr>
              <a:grpSpLocks noChangeAspect="1"/>
            </p:cNvGrpSpPr>
            <p:nvPr/>
          </p:nvGrpSpPr>
          <p:grpSpPr bwMode="auto">
            <a:xfrm>
              <a:off x="7157775" y="4465375"/>
              <a:ext cx="365650" cy="365650"/>
              <a:chOff x="3617" y="1935"/>
              <a:chExt cx="446" cy="446"/>
            </a:xfrm>
            <a:solidFill>
              <a:sysClr val="window" lastClr="FFFFFF"/>
            </a:solidFill>
          </p:grpSpPr>
          <p:sp>
            <p:nvSpPr>
              <p:cNvPr id="138"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39"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grpSp>
        <p:nvGrpSpPr>
          <p:cNvPr id="144" name="组合 30"/>
          <p:cNvGrpSpPr/>
          <p:nvPr/>
        </p:nvGrpSpPr>
        <p:grpSpPr>
          <a:xfrm>
            <a:off x="6282687" y="3478615"/>
            <a:ext cx="1695816" cy="2967281"/>
            <a:chOff x="8965020" y="1688166"/>
            <a:chExt cx="1794415" cy="3140288"/>
          </a:xfrm>
        </p:grpSpPr>
        <p:grpSp>
          <p:nvGrpSpPr>
            <p:cNvPr id="145" name="组合 45"/>
            <p:cNvGrpSpPr/>
            <p:nvPr/>
          </p:nvGrpSpPr>
          <p:grpSpPr>
            <a:xfrm>
              <a:off x="9463365" y="1688166"/>
              <a:ext cx="748943" cy="708483"/>
              <a:chOff x="1460113" y="2419508"/>
              <a:chExt cx="1159120" cy="708483"/>
            </a:xfrm>
          </p:grpSpPr>
          <p:sp>
            <p:nvSpPr>
              <p:cNvPr id="150" name="文本框 46"/>
              <p:cNvSpPr txBox="1"/>
              <p:nvPr/>
            </p:nvSpPr>
            <p:spPr>
              <a:xfrm>
                <a:off x="1460113" y="2419508"/>
                <a:ext cx="1140436" cy="65144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04</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51" name="文本框 47"/>
              <p:cNvSpPr txBox="1"/>
              <p:nvPr/>
            </p:nvSpPr>
            <p:spPr>
              <a:xfrm>
                <a:off x="1478067" y="2867414"/>
                <a:ext cx="1141166"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46" name="组合 60"/>
            <p:cNvGrpSpPr/>
            <p:nvPr/>
          </p:nvGrpSpPr>
          <p:grpSpPr>
            <a:xfrm>
              <a:off x="8965020" y="2549008"/>
              <a:ext cx="1794415" cy="1726325"/>
              <a:chOff x="241790" y="2504623"/>
              <a:chExt cx="1794415" cy="1726325"/>
            </a:xfrm>
          </p:grpSpPr>
          <p:sp>
            <p:nvSpPr>
              <p:cNvPr id="148" name="文本框 61"/>
              <p:cNvSpPr txBox="1"/>
              <p:nvPr/>
            </p:nvSpPr>
            <p:spPr>
              <a:xfrm>
                <a:off x="255738" y="2504623"/>
                <a:ext cx="1780467" cy="1726325"/>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2019</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12</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16</a:t>
                </a:r>
                <a:r>
                  <a:rPr lang="zh-CN" altLang="en-US" sz="2000" b="1" dirty="0">
                    <a:solidFill>
                      <a:schemeClr val="bg2"/>
                    </a:solidFill>
                    <a:latin typeface="+mn-lt"/>
                    <a:ea typeface="+mn-ea"/>
                    <a:cs typeface="+mn-ea"/>
                    <a:sym typeface="+mn-lt"/>
                  </a:rPr>
                  <a:t>号</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宣布开始慢慢转到京东组</a:t>
                </a:r>
              </a:p>
            </p:txBody>
          </p:sp>
          <p:sp>
            <p:nvSpPr>
              <p:cNvPr id="149" name="文本框 62"/>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sp>
          <p:nvSpPr>
            <p:cNvPr id="147" name="Freeform 28"/>
            <p:cNvSpPr>
              <a:spLocks noEditPoints="1"/>
            </p:cNvSpPr>
            <p:nvPr/>
          </p:nvSpPr>
          <p:spPr bwMode="auto">
            <a:xfrm>
              <a:off x="9607269" y="4467946"/>
              <a:ext cx="445062" cy="360508"/>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85" name="组合 9"/>
          <p:cNvGrpSpPr/>
          <p:nvPr/>
        </p:nvGrpSpPr>
        <p:grpSpPr>
          <a:xfrm>
            <a:off x="7978310" y="3428997"/>
            <a:ext cx="2105221" cy="3310314"/>
            <a:chOff x="3746823" y="1601141"/>
            <a:chExt cx="2227624" cy="3503321"/>
          </a:xfrm>
        </p:grpSpPr>
        <p:sp>
          <p:nvSpPr>
            <p:cNvPr id="186" name="任意多边形 90"/>
            <p:cNvSpPr/>
            <p:nvPr/>
          </p:nvSpPr>
          <p:spPr>
            <a:xfrm>
              <a:off x="3746823"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187" name="组合 186"/>
            <p:cNvGrpSpPr/>
            <p:nvPr/>
          </p:nvGrpSpPr>
          <p:grpSpPr>
            <a:xfrm>
              <a:off x="3921629" y="1635655"/>
              <a:ext cx="1878015" cy="3434290"/>
              <a:chOff x="2474495" y="1443790"/>
              <a:chExt cx="1985210" cy="3970420"/>
            </a:xfrm>
          </p:grpSpPr>
          <p:grpSp>
            <p:nvGrpSpPr>
              <p:cNvPr id="188" name="组合 187"/>
              <p:cNvGrpSpPr/>
              <p:nvPr/>
            </p:nvGrpSpPr>
            <p:grpSpPr>
              <a:xfrm>
                <a:off x="2474495" y="1443790"/>
                <a:ext cx="1985210" cy="3970420"/>
                <a:chOff x="2474495" y="1140995"/>
                <a:chExt cx="1985210" cy="3970420"/>
              </a:xfrm>
            </p:grpSpPr>
            <p:sp>
              <p:nvSpPr>
                <p:cNvPr id="190" name="椭圆 189"/>
                <p:cNvSpPr/>
                <p:nvPr/>
              </p:nvSpPr>
              <p:spPr>
                <a:xfrm>
                  <a:off x="2474495" y="1140995"/>
                  <a:ext cx="1985210" cy="1985210"/>
                </a:xfrm>
                <a:prstGeom prst="ellipse">
                  <a:avLst/>
                </a:prstGeom>
                <a:solidFill>
                  <a:srgbClr val="DA1F28">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91" name="椭圆 190"/>
                <p:cNvSpPr/>
                <p:nvPr/>
              </p:nvSpPr>
              <p:spPr>
                <a:xfrm>
                  <a:off x="2474495" y="3126205"/>
                  <a:ext cx="1985210" cy="1985210"/>
                </a:xfrm>
                <a:prstGeom prst="ellipse">
                  <a:avLst/>
                </a:prstGeom>
                <a:solidFill>
                  <a:srgbClr val="DA1F28">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189" name="矩形 188"/>
              <p:cNvSpPr/>
              <p:nvPr/>
            </p:nvSpPr>
            <p:spPr>
              <a:xfrm>
                <a:off x="2474495" y="2364109"/>
                <a:ext cx="1985210" cy="2129783"/>
              </a:xfrm>
              <a:prstGeom prst="rect">
                <a:avLst/>
              </a:prstGeom>
              <a:solidFill>
                <a:srgbClr val="DA1F28"/>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192" name="组合 28"/>
          <p:cNvGrpSpPr/>
          <p:nvPr/>
        </p:nvGrpSpPr>
        <p:grpSpPr>
          <a:xfrm>
            <a:off x="8240107" y="3511228"/>
            <a:ext cx="1726141" cy="2998012"/>
            <a:chOff x="4023841" y="1688166"/>
            <a:chExt cx="1826504" cy="3172811"/>
          </a:xfrm>
        </p:grpSpPr>
        <p:grpSp>
          <p:nvGrpSpPr>
            <p:cNvPr id="193" name="组合 39"/>
            <p:cNvGrpSpPr/>
            <p:nvPr/>
          </p:nvGrpSpPr>
          <p:grpSpPr>
            <a:xfrm>
              <a:off x="4525262" y="1688166"/>
              <a:ext cx="786103" cy="708484"/>
              <a:chOff x="1460109" y="2419508"/>
              <a:chExt cx="1228795" cy="708484"/>
            </a:xfrm>
          </p:grpSpPr>
          <p:sp>
            <p:nvSpPr>
              <p:cNvPr id="198" name="文本框 40"/>
              <p:cNvSpPr txBox="1"/>
              <p:nvPr/>
            </p:nvSpPr>
            <p:spPr>
              <a:xfrm>
                <a:off x="1460109" y="2419508"/>
                <a:ext cx="1228795" cy="677108"/>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05</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99" name="文本框 41"/>
              <p:cNvSpPr txBox="1"/>
              <p:nvPr/>
            </p:nvSpPr>
            <p:spPr>
              <a:xfrm>
                <a:off x="1478065" y="2867415"/>
                <a:ext cx="1191966"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94" name="组合 54"/>
            <p:cNvGrpSpPr/>
            <p:nvPr/>
          </p:nvGrpSpPr>
          <p:grpSpPr>
            <a:xfrm>
              <a:off x="4023841" y="2652499"/>
              <a:ext cx="1826504" cy="1400603"/>
              <a:chOff x="241790" y="2608114"/>
              <a:chExt cx="1826504" cy="1400603"/>
            </a:xfrm>
          </p:grpSpPr>
          <p:sp>
            <p:nvSpPr>
              <p:cNvPr id="196" name="文本框 55"/>
              <p:cNvSpPr txBox="1"/>
              <p:nvPr/>
            </p:nvSpPr>
            <p:spPr>
              <a:xfrm>
                <a:off x="287827" y="2608114"/>
                <a:ext cx="1780467" cy="1400603"/>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2020</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1</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1</a:t>
                </a:r>
                <a:r>
                  <a:rPr lang="zh-CN" altLang="en-US" sz="2000" b="1" dirty="0">
                    <a:solidFill>
                      <a:schemeClr val="bg2"/>
                    </a:solidFill>
                    <a:latin typeface="+mn-lt"/>
                    <a:ea typeface="+mn-ea"/>
                    <a:cs typeface="+mn-ea"/>
                    <a:sym typeface="+mn-lt"/>
                  </a:rPr>
                  <a:t>号</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开始正式登陆京东</a:t>
                </a:r>
              </a:p>
            </p:txBody>
          </p:sp>
          <p:sp>
            <p:nvSpPr>
              <p:cNvPr id="197" name="文本框 56"/>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sp>
          <p:nvSpPr>
            <p:cNvPr id="195" name="Freeform 19"/>
            <p:cNvSpPr/>
            <p:nvPr/>
          </p:nvSpPr>
          <p:spPr bwMode="auto">
            <a:xfrm>
              <a:off x="4742688" y="4435423"/>
              <a:ext cx="217424" cy="425554"/>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200" name="组合 25"/>
          <p:cNvGrpSpPr/>
          <p:nvPr/>
        </p:nvGrpSpPr>
        <p:grpSpPr>
          <a:xfrm>
            <a:off x="9884899" y="3363769"/>
            <a:ext cx="2105221" cy="3310314"/>
            <a:chOff x="6217550" y="1601141"/>
            <a:chExt cx="2227624" cy="3503321"/>
          </a:xfrm>
        </p:grpSpPr>
        <p:sp>
          <p:nvSpPr>
            <p:cNvPr id="201" name="任意多边形 97"/>
            <p:cNvSpPr/>
            <p:nvPr/>
          </p:nvSpPr>
          <p:spPr>
            <a:xfrm>
              <a:off x="6217550" y="1601141"/>
              <a:ext cx="2227624" cy="3503321"/>
            </a:xfrm>
            <a:custGeom>
              <a:avLst/>
              <a:gdLst>
                <a:gd name="connsiteX0" fmla="*/ 902368 w 1804736"/>
                <a:gd name="connsiteY0" fmla="*/ 0 h 3609475"/>
                <a:gd name="connsiteX1" fmla="*/ 1800077 w 1804736"/>
                <a:gd name="connsiteY1" fmla="*/ 810107 h 3609475"/>
                <a:gd name="connsiteX2" fmla="*/ 1801418 w 1804736"/>
                <a:gd name="connsiteY2" fmla="*/ 836654 h 3609475"/>
                <a:gd name="connsiteX3" fmla="*/ 1804736 w 1804736"/>
                <a:gd name="connsiteY3" fmla="*/ 836654 h 3609475"/>
                <a:gd name="connsiteX4" fmla="*/ 1804736 w 1804736"/>
                <a:gd name="connsiteY4" fmla="*/ 902369 h 3609475"/>
                <a:gd name="connsiteX5" fmla="*/ 1804736 w 1804736"/>
                <a:gd name="connsiteY5" fmla="*/ 2707106 h 3609475"/>
                <a:gd name="connsiteX6" fmla="*/ 1804736 w 1804736"/>
                <a:gd name="connsiteY6" fmla="*/ 2772821 h 3609475"/>
                <a:gd name="connsiteX7" fmla="*/ 1801418 w 1804736"/>
                <a:gd name="connsiteY7" fmla="*/ 2772821 h 3609475"/>
                <a:gd name="connsiteX8" fmla="*/ 1800077 w 1804736"/>
                <a:gd name="connsiteY8" fmla="*/ 2799368 h 3609475"/>
                <a:gd name="connsiteX9" fmla="*/ 902368 w 1804736"/>
                <a:gd name="connsiteY9" fmla="*/ 3609475 h 3609475"/>
                <a:gd name="connsiteX10" fmla="*/ 4659 w 1804736"/>
                <a:gd name="connsiteY10" fmla="*/ 2799368 h 3609475"/>
                <a:gd name="connsiteX11" fmla="*/ 3318 w 1804736"/>
                <a:gd name="connsiteY11" fmla="*/ 2772821 h 3609475"/>
                <a:gd name="connsiteX12" fmla="*/ 0 w 1804736"/>
                <a:gd name="connsiteY12" fmla="*/ 2772821 h 3609475"/>
                <a:gd name="connsiteX13" fmla="*/ 0 w 1804736"/>
                <a:gd name="connsiteY13" fmla="*/ 2707107 h 3609475"/>
                <a:gd name="connsiteX14" fmla="*/ 0 w 1804736"/>
                <a:gd name="connsiteY14" fmla="*/ 2707106 h 3609475"/>
                <a:gd name="connsiteX15" fmla="*/ 0 w 1804736"/>
                <a:gd name="connsiteY15" fmla="*/ 2707106 h 3609475"/>
                <a:gd name="connsiteX16" fmla="*/ 0 w 1804736"/>
                <a:gd name="connsiteY16" fmla="*/ 902369 h 3609475"/>
                <a:gd name="connsiteX17" fmla="*/ 0 w 1804736"/>
                <a:gd name="connsiteY17" fmla="*/ 836654 h 3609475"/>
                <a:gd name="connsiteX18" fmla="*/ 3318 w 1804736"/>
                <a:gd name="connsiteY18" fmla="*/ 836654 h 3609475"/>
                <a:gd name="connsiteX19" fmla="*/ 4659 w 1804736"/>
                <a:gd name="connsiteY19" fmla="*/ 810107 h 3609475"/>
                <a:gd name="connsiteX20" fmla="*/ 902368 w 1804736"/>
                <a:gd name="connsiteY20" fmla="*/ 0 h 360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4736" h="3609475">
                  <a:moveTo>
                    <a:pt x="902368" y="0"/>
                  </a:moveTo>
                  <a:cubicBezTo>
                    <a:pt x="1369584" y="0"/>
                    <a:pt x="1753867" y="355082"/>
                    <a:pt x="1800077" y="810107"/>
                  </a:cubicBezTo>
                  <a:lnTo>
                    <a:pt x="1801418" y="836654"/>
                  </a:lnTo>
                  <a:lnTo>
                    <a:pt x="1804736" y="836654"/>
                  </a:lnTo>
                  <a:lnTo>
                    <a:pt x="1804736" y="902369"/>
                  </a:lnTo>
                  <a:lnTo>
                    <a:pt x="1804736" y="2707106"/>
                  </a:lnTo>
                  <a:lnTo>
                    <a:pt x="1804736" y="2772821"/>
                  </a:lnTo>
                  <a:lnTo>
                    <a:pt x="1801418" y="2772821"/>
                  </a:lnTo>
                  <a:lnTo>
                    <a:pt x="1800077" y="2799368"/>
                  </a:lnTo>
                  <a:cubicBezTo>
                    <a:pt x="1753867" y="3254394"/>
                    <a:pt x="1369584" y="3609475"/>
                    <a:pt x="902368" y="3609475"/>
                  </a:cubicBezTo>
                  <a:cubicBezTo>
                    <a:pt x="435152" y="3609475"/>
                    <a:pt x="50869" y="3254394"/>
                    <a:pt x="4659" y="2799368"/>
                  </a:cubicBezTo>
                  <a:lnTo>
                    <a:pt x="3318" y="2772821"/>
                  </a:lnTo>
                  <a:lnTo>
                    <a:pt x="0" y="2772821"/>
                  </a:lnTo>
                  <a:lnTo>
                    <a:pt x="0" y="2707107"/>
                  </a:lnTo>
                  <a:lnTo>
                    <a:pt x="0" y="2707106"/>
                  </a:lnTo>
                  <a:lnTo>
                    <a:pt x="0" y="2707106"/>
                  </a:lnTo>
                  <a:lnTo>
                    <a:pt x="0" y="902369"/>
                  </a:lnTo>
                  <a:lnTo>
                    <a:pt x="0" y="836654"/>
                  </a:lnTo>
                  <a:lnTo>
                    <a:pt x="3318" y="836654"/>
                  </a:lnTo>
                  <a:lnTo>
                    <a:pt x="4659" y="810107"/>
                  </a:lnTo>
                  <a:cubicBezTo>
                    <a:pt x="50869" y="355082"/>
                    <a:pt x="435152" y="0"/>
                    <a:pt x="902368" y="0"/>
                  </a:cubicBezTo>
                  <a:close/>
                </a:path>
              </a:pathLst>
            </a:custGeom>
            <a:gradFill>
              <a:gsLst>
                <a:gs pos="0">
                  <a:sysClr val="window" lastClr="FFFFFF">
                    <a:lumMod val="50000"/>
                    <a:alpha val="57000"/>
                  </a:sysClr>
                </a:gs>
                <a:gs pos="100000">
                  <a:sysClr val="window" lastClr="FFFFFF">
                    <a:lumMod val="50000"/>
                    <a:alpha val="57000"/>
                  </a:sysClr>
                </a:gs>
                <a:gs pos="65000">
                  <a:srgbClr val="EEEEEE">
                    <a:alpha val="0"/>
                  </a:srgbClr>
                </a:gs>
                <a:gs pos="35000">
                  <a:srgbClr val="EEEEEE">
                    <a:alpha val="0"/>
                  </a:srgbClr>
                </a:gs>
                <a:gs pos="17000">
                  <a:sysClr val="window" lastClr="FFFFFF">
                    <a:lumMod val="65000"/>
                    <a:alpha val="35000"/>
                  </a:sysClr>
                </a:gs>
                <a:gs pos="84000">
                  <a:sysClr val="window" lastClr="FFFFFF">
                    <a:lumMod val="65000"/>
                    <a:alpha val="35000"/>
                  </a:sysClr>
                </a:gs>
              </a:gsLst>
              <a:lin ang="5400000" scaled="1"/>
            </a:gradFill>
            <a:ln w="55000" cap="flat" cmpd="thickThin" algn="ctr">
              <a:noFill/>
              <a:prstDash val="solid"/>
            </a:ln>
            <a:effectLst>
              <a:softEdge rad="63500"/>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nvGrpSpPr>
            <p:cNvPr id="202" name="组合 15"/>
            <p:cNvGrpSpPr/>
            <p:nvPr/>
          </p:nvGrpSpPr>
          <p:grpSpPr>
            <a:xfrm>
              <a:off x="6392356" y="1635655"/>
              <a:ext cx="1878015" cy="3434290"/>
              <a:chOff x="2474495" y="1443790"/>
              <a:chExt cx="1985210" cy="3970420"/>
            </a:xfrm>
          </p:grpSpPr>
          <p:grpSp>
            <p:nvGrpSpPr>
              <p:cNvPr id="203" name="组合 16"/>
              <p:cNvGrpSpPr/>
              <p:nvPr/>
            </p:nvGrpSpPr>
            <p:grpSpPr>
              <a:xfrm>
                <a:off x="2474495" y="1443790"/>
                <a:ext cx="1985210" cy="3970420"/>
                <a:chOff x="2474495" y="1140995"/>
                <a:chExt cx="1985210" cy="3970420"/>
              </a:xfrm>
            </p:grpSpPr>
            <p:sp>
              <p:nvSpPr>
                <p:cNvPr id="205" name="椭圆 204"/>
                <p:cNvSpPr/>
                <p:nvPr/>
              </p:nvSpPr>
              <p:spPr>
                <a:xfrm>
                  <a:off x="2474495" y="1140995"/>
                  <a:ext cx="1985210" cy="1985210"/>
                </a:xfrm>
                <a:prstGeom prst="ellipse">
                  <a:avLst/>
                </a:prstGeom>
                <a:solidFill>
                  <a:srgbClr val="EB641B">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06" name="椭圆 205"/>
                <p:cNvSpPr/>
                <p:nvPr/>
              </p:nvSpPr>
              <p:spPr>
                <a:xfrm>
                  <a:off x="2474495" y="3126205"/>
                  <a:ext cx="1985210" cy="1985210"/>
                </a:xfrm>
                <a:prstGeom prst="ellipse">
                  <a:avLst/>
                </a:prstGeom>
                <a:solidFill>
                  <a:srgbClr val="EB641B">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204" name="矩形 203"/>
              <p:cNvSpPr/>
              <p:nvPr/>
            </p:nvSpPr>
            <p:spPr>
              <a:xfrm>
                <a:off x="2474495" y="2364109"/>
                <a:ext cx="1985210" cy="2129783"/>
              </a:xfrm>
              <a:prstGeom prst="rect">
                <a:avLst/>
              </a:prstGeom>
              <a:solidFill>
                <a:srgbClr val="EB641B"/>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lt"/>
                  <a:ea typeface="微软雅黑" panose="020B0503020204020204" charset="-122"/>
                  <a:cs typeface="+mn-ea"/>
                  <a:sym typeface="+mn-lt"/>
                </a:endParaRPr>
              </a:p>
            </p:txBody>
          </p:sp>
        </p:grpSp>
      </p:grpSp>
      <p:grpSp>
        <p:nvGrpSpPr>
          <p:cNvPr id="207" name="组合 29"/>
          <p:cNvGrpSpPr/>
          <p:nvPr/>
        </p:nvGrpSpPr>
        <p:grpSpPr>
          <a:xfrm>
            <a:off x="10129162" y="3446000"/>
            <a:ext cx="1682634" cy="2969710"/>
            <a:chOff x="6476015" y="1688166"/>
            <a:chExt cx="1780467" cy="3142859"/>
          </a:xfrm>
        </p:grpSpPr>
        <p:grpSp>
          <p:nvGrpSpPr>
            <p:cNvPr id="208" name="组合 42"/>
            <p:cNvGrpSpPr/>
            <p:nvPr/>
          </p:nvGrpSpPr>
          <p:grpSpPr>
            <a:xfrm>
              <a:off x="6989248" y="1688166"/>
              <a:ext cx="784660" cy="708484"/>
              <a:chOff x="1460111" y="2419508"/>
              <a:chExt cx="1202372" cy="708484"/>
            </a:xfrm>
          </p:grpSpPr>
          <p:sp>
            <p:nvSpPr>
              <p:cNvPr id="215" name="文本框 43"/>
              <p:cNvSpPr txBox="1"/>
              <p:nvPr/>
            </p:nvSpPr>
            <p:spPr>
              <a:xfrm>
                <a:off x="1460111" y="2419508"/>
                <a:ext cx="1128384" cy="65144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06</a:t>
                </a:r>
                <a:endParaRPr kumimoji="0" lang="zh-CN" altLang="en-US" sz="3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216" name="文本框 44"/>
              <p:cNvSpPr txBox="1"/>
              <p:nvPr/>
            </p:nvSpPr>
            <p:spPr>
              <a:xfrm>
                <a:off x="1478068" y="2867415"/>
                <a:ext cx="1184415" cy="260577"/>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rPr>
                  <a:t>OPTION</a:t>
                </a: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209" name="组合 57"/>
            <p:cNvGrpSpPr/>
            <p:nvPr/>
          </p:nvGrpSpPr>
          <p:grpSpPr>
            <a:xfrm>
              <a:off x="6476015" y="2779964"/>
              <a:ext cx="1780467" cy="1400603"/>
              <a:chOff x="223455" y="2735579"/>
              <a:chExt cx="1780467" cy="1400603"/>
            </a:xfrm>
          </p:grpSpPr>
          <p:sp>
            <p:nvSpPr>
              <p:cNvPr id="213" name="文本框 58"/>
              <p:cNvSpPr txBox="1"/>
              <p:nvPr/>
            </p:nvSpPr>
            <p:spPr>
              <a:xfrm>
                <a:off x="223455" y="2735579"/>
                <a:ext cx="1780467" cy="1400603"/>
              </a:xfrm>
              <a:prstGeom prst="rect">
                <a:avLst/>
              </a:prstGeom>
              <a:noFill/>
            </p:spPr>
            <p:txBody>
              <a:bodyPr wrap="square" rtlCol="0">
                <a:spAutoFit/>
              </a:bodyPr>
              <a:lstStyle/>
              <a:p>
                <a:r>
                  <a:rPr lang="en-US" altLang="zh-CN" sz="2000" b="1" dirty="0">
                    <a:solidFill>
                      <a:schemeClr val="bg2"/>
                    </a:solidFill>
                    <a:latin typeface="+mn-lt"/>
                    <a:ea typeface="+mn-ea"/>
                    <a:cs typeface="+mn-ea"/>
                    <a:sym typeface="+mn-lt"/>
                  </a:rPr>
                  <a:t>2020</a:t>
                </a:r>
                <a:r>
                  <a:rPr lang="zh-CN" altLang="en-US" sz="2000" b="1" dirty="0">
                    <a:solidFill>
                      <a:schemeClr val="bg2"/>
                    </a:solidFill>
                    <a:latin typeface="+mn-lt"/>
                    <a:ea typeface="+mn-ea"/>
                    <a:cs typeface="+mn-ea"/>
                    <a:sym typeface="+mn-lt"/>
                  </a:rPr>
                  <a:t>年</a:t>
                </a:r>
                <a:r>
                  <a:rPr lang="en-US" altLang="zh-CN" sz="2000" b="1" dirty="0">
                    <a:solidFill>
                      <a:schemeClr val="bg2"/>
                    </a:solidFill>
                    <a:latin typeface="+mn-lt"/>
                    <a:ea typeface="+mn-ea"/>
                    <a:cs typeface="+mn-ea"/>
                    <a:sym typeface="+mn-lt"/>
                  </a:rPr>
                  <a:t>1</a:t>
                </a:r>
                <a:r>
                  <a:rPr lang="zh-CN" altLang="en-US" sz="2000" b="1" dirty="0">
                    <a:solidFill>
                      <a:schemeClr val="bg2"/>
                    </a:solidFill>
                    <a:latin typeface="+mn-lt"/>
                    <a:ea typeface="+mn-ea"/>
                    <a:cs typeface="+mn-ea"/>
                    <a:sym typeface="+mn-lt"/>
                  </a:rPr>
                  <a:t>月</a:t>
                </a:r>
                <a:r>
                  <a:rPr lang="en-US" altLang="zh-CN" sz="2000" b="1" dirty="0">
                    <a:solidFill>
                      <a:schemeClr val="bg2"/>
                    </a:solidFill>
                    <a:latin typeface="+mn-lt"/>
                    <a:ea typeface="+mn-ea"/>
                    <a:cs typeface="+mn-ea"/>
                    <a:sym typeface="+mn-lt"/>
                  </a:rPr>
                  <a:t>22</a:t>
                </a:r>
                <a:r>
                  <a:rPr lang="zh-CN" altLang="en-US" sz="2000" b="1" dirty="0">
                    <a:solidFill>
                      <a:schemeClr val="bg2"/>
                    </a:solidFill>
                    <a:latin typeface="+mn-lt"/>
                    <a:ea typeface="+mn-ea"/>
                    <a:cs typeface="+mn-ea"/>
                    <a:sym typeface="+mn-lt"/>
                  </a:rPr>
                  <a:t>日</a:t>
                </a:r>
                <a:endParaRPr lang="en-US" altLang="zh-CN" sz="2000" b="1" dirty="0">
                  <a:solidFill>
                    <a:schemeClr val="bg2"/>
                  </a:solidFill>
                  <a:latin typeface="+mn-lt"/>
                  <a:ea typeface="+mn-ea"/>
                  <a:cs typeface="+mn-ea"/>
                  <a:sym typeface="+mn-lt"/>
                </a:endParaRPr>
              </a:p>
              <a:p>
                <a:r>
                  <a:rPr lang="zh-CN" altLang="en-US" sz="2000" b="1" dirty="0">
                    <a:solidFill>
                      <a:schemeClr val="bg2"/>
                    </a:solidFill>
                    <a:latin typeface="+mn-lt"/>
                    <a:ea typeface="+mn-ea"/>
                    <a:cs typeface="+mn-ea"/>
                    <a:sym typeface="+mn-lt"/>
                  </a:rPr>
                  <a:t>开始登陆接待拼多多</a:t>
                </a:r>
              </a:p>
            </p:txBody>
          </p:sp>
          <p:sp>
            <p:nvSpPr>
              <p:cNvPr id="214" name="文本框 59"/>
              <p:cNvSpPr txBox="1"/>
              <p:nvPr/>
            </p:nvSpPr>
            <p:spPr>
              <a:xfrm>
                <a:off x="241790" y="3054819"/>
                <a:ext cx="1686322" cy="333254"/>
              </a:xfrm>
              <a:prstGeom prst="rect">
                <a:avLst/>
              </a:prstGeom>
              <a:noFill/>
            </p:spPr>
            <p:txBody>
              <a:bodyPr wrap="square" rtlCol="0">
                <a:spAutoFit/>
              </a:bodyPr>
              <a:lstStyle/>
              <a:p>
                <a:pPr marL="0" marR="0" lvl="0" indent="0" defTabSz="914400" eaLnBrk="1" fontAlgn="base" latinLnBrk="0" hangingPunct="1">
                  <a:lnSpc>
                    <a:spcPct val="150000"/>
                  </a:lnSpc>
                  <a:spcBef>
                    <a:spcPct val="0"/>
                  </a:spcBef>
                  <a:spcAft>
                    <a:spcPct val="0"/>
                  </a:spcAft>
                  <a:buClrTx/>
                  <a:buSzTx/>
                  <a:buFontTx/>
                  <a:buNone/>
                  <a:defRPr/>
                </a:pPr>
                <a:endParaRPr kumimoji="0" lang="zh-CN" altLang="en-US"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210" name="Group 22"/>
            <p:cNvGrpSpPr>
              <a:grpSpLocks noChangeAspect="1"/>
            </p:cNvGrpSpPr>
            <p:nvPr/>
          </p:nvGrpSpPr>
          <p:grpSpPr bwMode="auto">
            <a:xfrm>
              <a:off x="7157775" y="4465375"/>
              <a:ext cx="365650" cy="365650"/>
              <a:chOff x="3617" y="1935"/>
              <a:chExt cx="446" cy="446"/>
            </a:xfrm>
            <a:solidFill>
              <a:sysClr val="window" lastClr="FFFFFF"/>
            </a:solidFill>
          </p:grpSpPr>
          <p:sp>
            <p:nvSpPr>
              <p:cNvPr id="211"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212"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sp>
        <p:nvSpPr>
          <p:cNvPr id="217" name="文本占位符 1"/>
          <p:cNvSpPr txBox="1"/>
          <p:nvPr/>
        </p:nvSpPr>
        <p:spPr>
          <a:xfrm>
            <a:off x="737454" y="1789257"/>
            <a:ext cx="6010506" cy="1273539"/>
          </a:xfrm>
          <a:prstGeom prst="rect">
            <a:avLst/>
          </a:prstGeom>
          <a:ln w="12700" cmpd="sng">
            <a:solidFill>
              <a:schemeClr val="bg1"/>
            </a:solidFill>
          </a:ln>
        </p:spPr>
        <p:txBody>
          <a:bodyPr vert="horz" anchor="ctr"/>
          <a:lstStyle>
            <a:lvl1pPr marL="0" indent="0" algn="l" defTabSz="914400" rtl="0" eaLnBrk="1" latinLnBrk="0" hangingPunct="1">
              <a:lnSpc>
                <a:spcPct val="90000"/>
              </a:lnSpc>
              <a:spcBef>
                <a:spcPts val="1000"/>
              </a:spcBef>
              <a:buFont typeface="Arial" panose="020B0604020202020204"/>
              <a:buNone/>
              <a:defRPr sz="24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latin typeface="微软雅黑" panose="020B0503020204020204" charset="-122"/>
                <a:ea typeface="微软雅黑" panose="020B0503020204020204" charset="-122"/>
                <a:cs typeface="微软雅黑" panose="020B0503020204020204" charset="-122"/>
              </a:rPr>
              <a:t>毕业学校：山东第一医科大学，毕业时间：</a:t>
            </a:r>
            <a:r>
              <a:rPr kumimoji="1" lang="en-US" altLang="zh-CN" dirty="0">
                <a:latin typeface="微软雅黑" panose="020B0503020204020204" charset="-122"/>
                <a:ea typeface="微软雅黑" panose="020B0503020204020204" charset="-122"/>
                <a:cs typeface="微软雅黑" panose="020B0503020204020204" charset="-122"/>
              </a:rPr>
              <a:t>2019</a:t>
            </a:r>
            <a:r>
              <a:rPr kumimoji="1" lang="zh-CN" altLang="en-US" dirty="0">
                <a:latin typeface="微软雅黑" panose="020B0503020204020204" charset="-122"/>
                <a:ea typeface="微软雅黑" panose="020B0503020204020204" charset="-122"/>
                <a:cs typeface="微软雅黑" panose="020B0503020204020204" charset="-122"/>
              </a:rPr>
              <a:t>年</a:t>
            </a:r>
            <a:r>
              <a:rPr kumimoji="1" lang="en-US" altLang="zh-CN" dirty="0">
                <a:latin typeface="微软雅黑" panose="020B0503020204020204" charset="-122"/>
                <a:ea typeface="微软雅黑" panose="020B0503020204020204" charset="-122"/>
                <a:cs typeface="微软雅黑" panose="020B0503020204020204" charset="-122"/>
              </a:rPr>
              <a:t>6</a:t>
            </a:r>
            <a:r>
              <a:rPr kumimoji="1" lang="zh-CN" altLang="en-US" dirty="0">
                <a:latin typeface="微软雅黑" panose="020B0503020204020204" charset="-122"/>
                <a:ea typeface="微软雅黑" panose="020B0503020204020204" charset="-122"/>
                <a:cs typeface="微软雅黑" panose="020B0503020204020204" charset="-122"/>
              </a:rPr>
              <a:t>月</a:t>
            </a:r>
            <a:r>
              <a:rPr kumimoji="1" lang="en-US" altLang="zh-CN" dirty="0">
                <a:latin typeface="微软雅黑" panose="020B0503020204020204" charset="-122"/>
                <a:ea typeface="微软雅黑" panose="020B0503020204020204" charset="-122"/>
                <a:cs typeface="微软雅黑" panose="020B0503020204020204" charset="-122"/>
              </a:rPr>
              <a:t>30</a:t>
            </a:r>
            <a:r>
              <a:rPr kumimoji="1" lang="zh-CN" altLang="en-US" dirty="0">
                <a:latin typeface="微软雅黑" panose="020B0503020204020204" charset="-122"/>
                <a:ea typeface="微软雅黑" panose="020B0503020204020204" charset="-122"/>
                <a:cs typeface="微软雅黑" panose="020B0503020204020204" charset="-122"/>
              </a:rPr>
              <a:t>号，专业：药学</a:t>
            </a:r>
          </a:p>
        </p:txBody>
      </p:sp>
      <p:pic>
        <p:nvPicPr>
          <p:cNvPr id="152" name="图片 151"/>
          <p:cNvPicPr/>
          <p:nvPr/>
        </p:nvPicPr>
        <p:blipFill>
          <a:blip r:embed="rId2">
            <a:extLst>
              <a:ext uri="{28A0092B-C50C-407E-A947-70E740481C1C}">
                <a14:useLocalDpi xmlns:a14="http://schemas.microsoft.com/office/drawing/2010/main" val="0"/>
              </a:ext>
            </a:extLst>
          </a:blip>
          <a:srcRect/>
          <a:stretch>
            <a:fillRect/>
          </a:stretch>
        </p:blipFill>
        <p:spPr bwMode="auto">
          <a:xfrm>
            <a:off x="7673009" y="216532"/>
            <a:ext cx="4317111" cy="3003709"/>
          </a:xfrm>
          <a:prstGeom prst="round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9600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1+#ppt_w/2"/>
                                          </p:val>
                                        </p:tav>
                                        <p:tav tm="100000">
                                          <p:val>
                                            <p:strVal val="#ppt_x"/>
                                          </p:val>
                                        </p:tav>
                                      </p:tavLst>
                                    </p:anim>
                                    <p:anim calcmode="lin" valueType="num">
                                      <p:cBhvr additive="base">
                                        <p:cTn id="8" dur="500" fill="hold"/>
                                        <p:tgtEl>
                                          <p:spTgt spid="83"/>
                                        </p:tgtEl>
                                        <p:attrNameLst>
                                          <p:attrName>ppt_y</p:attrName>
                                        </p:attrNameLst>
                                      </p:cBhvr>
                                      <p:tavLst>
                                        <p:tav tm="0">
                                          <p:val>
                                            <p:strVal val="#ppt_y"/>
                                          </p:val>
                                        </p:tav>
                                        <p:tav tm="100000">
                                          <p:val>
                                            <p:strVal val="#ppt_y"/>
                                          </p:val>
                                        </p:tav>
                                      </p:tavLst>
                                    </p:anim>
                                  </p:childTnLst>
                                </p:cTn>
                              </p:par>
                              <p:par>
                                <p:cTn id="9" presetID="8" presetClass="emph" presetSubtype="0" autoRev="1" fill="hold" nodeType="withEffect">
                                  <p:stCondLst>
                                    <p:cond delay="250"/>
                                  </p:stCondLst>
                                  <p:childTnLst>
                                    <p:animRot by="-180000">
                                      <p:cBhvr>
                                        <p:cTn id="10" dur="250" fill="hold"/>
                                        <p:tgtEl>
                                          <p:spTgt spid="83"/>
                                        </p:tgtEl>
                                        <p:attrNameLst>
                                          <p:attrName>r</p:attrName>
                                        </p:attrNameLst>
                                      </p:cBhvr>
                                    </p:animRo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11"/>
                                        </p:tgtEl>
                                        <p:attrNameLst>
                                          <p:attrName>style.visibility</p:attrName>
                                        </p:attrNameLst>
                                      </p:cBhvr>
                                      <p:to>
                                        <p:strVal val="visible"/>
                                      </p:to>
                                    </p:set>
                                    <p:animEffect transition="in" filter="randombar(horizontal)">
                                      <p:cBhvr>
                                        <p:cTn id="14" dur="500"/>
                                        <p:tgtEl>
                                          <p:spTgt spid="111"/>
                                        </p:tgtEl>
                                      </p:cBhvr>
                                    </p:animEffect>
                                  </p:childTnLst>
                                </p:cTn>
                              </p:par>
                            </p:childTnLst>
                          </p:cTn>
                        </p:par>
                        <p:par>
                          <p:cTn id="15" fill="hold">
                            <p:stCondLst>
                              <p:cond delay="1000"/>
                            </p:stCondLst>
                            <p:childTnLst>
                              <p:par>
                                <p:cTn id="16" presetID="2" presetClass="entr" presetSubtype="2" decel="96000" fill="hold" nodeType="afterEffect">
                                  <p:stCondLst>
                                    <p:cond delay="0"/>
                                  </p:stCondLst>
                                  <p:childTnLst>
                                    <p:set>
                                      <p:cBhvr>
                                        <p:cTn id="17" dur="1" fill="hold">
                                          <p:stCondLst>
                                            <p:cond delay="0"/>
                                          </p:stCondLst>
                                        </p:cTn>
                                        <p:tgtEl>
                                          <p:spTgt spid="90"/>
                                        </p:tgtEl>
                                        <p:attrNameLst>
                                          <p:attrName>style.visibility</p:attrName>
                                        </p:attrNameLst>
                                      </p:cBhvr>
                                      <p:to>
                                        <p:strVal val="visible"/>
                                      </p:to>
                                    </p:set>
                                    <p:anim calcmode="lin" valueType="num">
                                      <p:cBhvr additive="base">
                                        <p:cTn id="18" dur="500" fill="hold"/>
                                        <p:tgtEl>
                                          <p:spTgt spid="90"/>
                                        </p:tgtEl>
                                        <p:attrNameLst>
                                          <p:attrName>ppt_x</p:attrName>
                                        </p:attrNameLst>
                                      </p:cBhvr>
                                      <p:tavLst>
                                        <p:tav tm="0">
                                          <p:val>
                                            <p:strVal val="1+#ppt_w/2"/>
                                          </p:val>
                                        </p:tav>
                                        <p:tav tm="100000">
                                          <p:val>
                                            <p:strVal val="#ppt_x"/>
                                          </p:val>
                                        </p:tav>
                                      </p:tavLst>
                                    </p:anim>
                                    <p:anim calcmode="lin" valueType="num">
                                      <p:cBhvr additive="base">
                                        <p:cTn id="19" dur="500" fill="hold"/>
                                        <p:tgtEl>
                                          <p:spTgt spid="90"/>
                                        </p:tgtEl>
                                        <p:attrNameLst>
                                          <p:attrName>ppt_y</p:attrName>
                                        </p:attrNameLst>
                                      </p:cBhvr>
                                      <p:tavLst>
                                        <p:tav tm="0">
                                          <p:val>
                                            <p:strVal val="#ppt_y"/>
                                          </p:val>
                                        </p:tav>
                                        <p:tav tm="100000">
                                          <p:val>
                                            <p:strVal val="#ppt_y"/>
                                          </p:val>
                                        </p:tav>
                                      </p:tavLst>
                                    </p:anim>
                                  </p:childTnLst>
                                </p:cTn>
                              </p:par>
                              <p:par>
                                <p:cTn id="20" presetID="8" presetClass="emph" presetSubtype="0" autoRev="1" fill="hold" nodeType="withEffect">
                                  <p:stCondLst>
                                    <p:cond delay="250"/>
                                  </p:stCondLst>
                                  <p:childTnLst>
                                    <p:animRot by="-180000">
                                      <p:cBhvr>
                                        <p:cTn id="21" dur="250" fill="hold"/>
                                        <p:tgtEl>
                                          <p:spTgt spid="90"/>
                                        </p:tgtEl>
                                        <p:attrNameLst>
                                          <p:attrName>r</p:attrName>
                                        </p:attrNameLst>
                                      </p:cBhvr>
                                    </p:animRo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126"/>
                                        </p:tgtEl>
                                        <p:attrNameLst>
                                          <p:attrName>style.visibility</p:attrName>
                                        </p:attrNameLst>
                                      </p:cBhvr>
                                      <p:to>
                                        <p:strVal val="visible"/>
                                      </p:to>
                                    </p:set>
                                    <p:animEffect transition="in" filter="randombar(horizontal)">
                                      <p:cBhvr>
                                        <p:cTn id="25" dur="500"/>
                                        <p:tgtEl>
                                          <p:spTgt spid="126"/>
                                        </p:tgtEl>
                                      </p:cBhvr>
                                    </p:animEffect>
                                  </p:childTnLst>
                                </p:cTn>
                              </p:par>
                            </p:childTnLst>
                          </p:cTn>
                        </p:par>
                        <p:par>
                          <p:cTn id="26" fill="hold">
                            <p:stCondLst>
                              <p:cond delay="2000"/>
                            </p:stCondLst>
                            <p:childTnLst>
                              <p:par>
                                <p:cTn id="27" presetID="2" presetClass="entr" presetSubtype="2" decel="96000" fill="hold" nodeType="afterEffect">
                                  <p:stCondLst>
                                    <p:cond delay="0"/>
                                  </p:stCondLst>
                                  <p:childTnLst>
                                    <p:set>
                                      <p:cBhvr>
                                        <p:cTn id="28" dur="1" fill="hold">
                                          <p:stCondLst>
                                            <p:cond delay="0"/>
                                          </p:stCondLst>
                                        </p:cTn>
                                        <p:tgtEl>
                                          <p:spTgt spid="97"/>
                                        </p:tgtEl>
                                        <p:attrNameLst>
                                          <p:attrName>style.visibility</p:attrName>
                                        </p:attrNameLst>
                                      </p:cBhvr>
                                      <p:to>
                                        <p:strVal val="visible"/>
                                      </p:to>
                                    </p:set>
                                    <p:anim calcmode="lin" valueType="num">
                                      <p:cBhvr additive="base">
                                        <p:cTn id="29" dur="500" fill="hold"/>
                                        <p:tgtEl>
                                          <p:spTgt spid="97"/>
                                        </p:tgtEl>
                                        <p:attrNameLst>
                                          <p:attrName>ppt_x</p:attrName>
                                        </p:attrNameLst>
                                      </p:cBhvr>
                                      <p:tavLst>
                                        <p:tav tm="0">
                                          <p:val>
                                            <p:strVal val="1+#ppt_w/2"/>
                                          </p:val>
                                        </p:tav>
                                        <p:tav tm="100000">
                                          <p:val>
                                            <p:strVal val="#ppt_x"/>
                                          </p:val>
                                        </p:tav>
                                      </p:tavLst>
                                    </p:anim>
                                    <p:anim calcmode="lin" valueType="num">
                                      <p:cBhvr additive="base">
                                        <p:cTn id="30" dur="500" fill="hold"/>
                                        <p:tgtEl>
                                          <p:spTgt spid="97"/>
                                        </p:tgtEl>
                                        <p:attrNameLst>
                                          <p:attrName>ppt_y</p:attrName>
                                        </p:attrNameLst>
                                      </p:cBhvr>
                                      <p:tavLst>
                                        <p:tav tm="0">
                                          <p:val>
                                            <p:strVal val="#ppt_y"/>
                                          </p:val>
                                        </p:tav>
                                        <p:tav tm="100000">
                                          <p:val>
                                            <p:strVal val="#ppt_y"/>
                                          </p:val>
                                        </p:tav>
                                      </p:tavLst>
                                    </p:anim>
                                  </p:childTnLst>
                                </p:cTn>
                              </p:par>
                              <p:par>
                                <p:cTn id="31" presetID="8" presetClass="emph" presetSubtype="0" autoRev="1" fill="hold" nodeType="withEffect">
                                  <p:stCondLst>
                                    <p:cond delay="250"/>
                                  </p:stCondLst>
                                  <p:childTnLst>
                                    <p:animRot by="-180000">
                                      <p:cBhvr>
                                        <p:cTn id="32" dur="250" fill="hold"/>
                                        <p:tgtEl>
                                          <p:spTgt spid="97"/>
                                        </p:tgtEl>
                                        <p:attrNameLst>
                                          <p:attrName>r</p:attrName>
                                        </p:attrNameLst>
                                      </p:cBhvr>
                                    </p:animRot>
                                  </p:childTnLst>
                                </p:cTn>
                              </p:par>
                            </p:childTnLst>
                          </p:cTn>
                        </p:par>
                        <p:par>
                          <p:cTn id="33" fill="hold">
                            <p:stCondLst>
                              <p:cond delay="2500"/>
                            </p:stCondLst>
                            <p:childTnLst>
                              <p:par>
                                <p:cTn id="34" presetID="14" presetClass="entr" presetSubtype="10" fill="hold" nodeType="after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randombar(horizontal)">
                                      <p:cBhvr>
                                        <p:cTn id="36" dur="500"/>
                                        <p:tgtEl>
                                          <p:spTgt spid="134"/>
                                        </p:tgtEl>
                                      </p:cBhvr>
                                    </p:animEffect>
                                  </p:childTnLst>
                                </p:cTn>
                              </p:par>
                            </p:childTnLst>
                          </p:cTn>
                        </p:par>
                        <p:par>
                          <p:cTn id="37" fill="hold">
                            <p:stCondLst>
                              <p:cond delay="3000"/>
                            </p:stCondLst>
                            <p:childTnLst>
                              <p:par>
                                <p:cTn id="38" presetID="2" presetClass="entr" presetSubtype="2" decel="96000" fill="hold" nodeType="afterEffect">
                                  <p:stCondLst>
                                    <p:cond delay="0"/>
                                  </p:stCondLst>
                                  <p:childTnLst>
                                    <p:set>
                                      <p:cBhvr>
                                        <p:cTn id="39" dur="1" fill="hold">
                                          <p:stCondLst>
                                            <p:cond delay="0"/>
                                          </p:stCondLst>
                                        </p:cTn>
                                        <p:tgtEl>
                                          <p:spTgt spid="104"/>
                                        </p:tgtEl>
                                        <p:attrNameLst>
                                          <p:attrName>style.visibility</p:attrName>
                                        </p:attrNameLst>
                                      </p:cBhvr>
                                      <p:to>
                                        <p:strVal val="visible"/>
                                      </p:to>
                                    </p:set>
                                    <p:anim calcmode="lin" valueType="num">
                                      <p:cBhvr additive="base">
                                        <p:cTn id="40" dur="500" fill="hold"/>
                                        <p:tgtEl>
                                          <p:spTgt spid="104"/>
                                        </p:tgtEl>
                                        <p:attrNameLst>
                                          <p:attrName>ppt_x</p:attrName>
                                        </p:attrNameLst>
                                      </p:cBhvr>
                                      <p:tavLst>
                                        <p:tav tm="0">
                                          <p:val>
                                            <p:strVal val="1+#ppt_w/2"/>
                                          </p:val>
                                        </p:tav>
                                        <p:tav tm="100000">
                                          <p:val>
                                            <p:strVal val="#ppt_x"/>
                                          </p:val>
                                        </p:tav>
                                      </p:tavLst>
                                    </p:anim>
                                    <p:anim calcmode="lin" valueType="num">
                                      <p:cBhvr additive="base">
                                        <p:cTn id="41" dur="500" fill="hold"/>
                                        <p:tgtEl>
                                          <p:spTgt spid="104"/>
                                        </p:tgtEl>
                                        <p:attrNameLst>
                                          <p:attrName>ppt_y</p:attrName>
                                        </p:attrNameLst>
                                      </p:cBhvr>
                                      <p:tavLst>
                                        <p:tav tm="0">
                                          <p:val>
                                            <p:strVal val="#ppt_y"/>
                                          </p:val>
                                        </p:tav>
                                        <p:tav tm="100000">
                                          <p:val>
                                            <p:strVal val="#ppt_y"/>
                                          </p:val>
                                        </p:tav>
                                      </p:tavLst>
                                    </p:anim>
                                  </p:childTnLst>
                                </p:cTn>
                              </p:par>
                              <p:par>
                                <p:cTn id="42" presetID="8" presetClass="emph" presetSubtype="0" autoRev="1" fill="hold" nodeType="withEffect">
                                  <p:stCondLst>
                                    <p:cond delay="250"/>
                                  </p:stCondLst>
                                  <p:childTnLst>
                                    <p:animRot by="-180000">
                                      <p:cBhvr>
                                        <p:cTn id="43" dur="250" fill="hold"/>
                                        <p:tgtEl>
                                          <p:spTgt spid="104"/>
                                        </p:tgtEl>
                                        <p:attrNameLst>
                                          <p:attrName>r</p:attrName>
                                        </p:attrNameLst>
                                      </p:cBhvr>
                                    </p:animRot>
                                  </p:childTnLst>
                                </p:cTn>
                              </p:par>
                            </p:childTnLst>
                          </p:cTn>
                        </p:par>
                        <p:par>
                          <p:cTn id="44" fill="hold">
                            <p:stCondLst>
                              <p:cond delay="3500"/>
                            </p:stCondLst>
                            <p:childTnLst>
                              <p:par>
                                <p:cTn id="45" presetID="14" presetClass="entr" presetSubtype="10" fill="hold" nodeType="afterEffect">
                                  <p:stCondLst>
                                    <p:cond delay="0"/>
                                  </p:stCondLst>
                                  <p:childTnLst>
                                    <p:set>
                                      <p:cBhvr>
                                        <p:cTn id="46" dur="1" fill="hold">
                                          <p:stCondLst>
                                            <p:cond delay="0"/>
                                          </p:stCondLst>
                                        </p:cTn>
                                        <p:tgtEl>
                                          <p:spTgt spid="144"/>
                                        </p:tgtEl>
                                        <p:attrNameLst>
                                          <p:attrName>style.visibility</p:attrName>
                                        </p:attrNameLst>
                                      </p:cBhvr>
                                      <p:to>
                                        <p:strVal val="visible"/>
                                      </p:to>
                                    </p:set>
                                    <p:animEffect transition="in" filter="randombar(horizontal)">
                                      <p:cBhvr>
                                        <p:cTn id="47" dur="500"/>
                                        <p:tgtEl>
                                          <p:spTgt spid="144"/>
                                        </p:tgtEl>
                                      </p:cBhvr>
                                    </p:animEffect>
                                  </p:childTnLst>
                                </p:cTn>
                              </p:par>
                            </p:childTnLst>
                          </p:cTn>
                        </p:par>
                        <p:par>
                          <p:cTn id="48" fill="hold">
                            <p:stCondLst>
                              <p:cond delay="4000"/>
                            </p:stCondLst>
                            <p:childTnLst>
                              <p:par>
                                <p:cTn id="49" presetID="2" presetClass="entr" presetSubtype="2" decel="96000" fill="hold" nodeType="afterEffect">
                                  <p:stCondLst>
                                    <p:cond delay="0"/>
                                  </p:stCondLst>
                                  <p:childTnLst>
                                    <p:set>
                                      <p:cBhvr>
                                        <p:cTn id="50" dur="1" fill="hold">
                                          <p:stCondLst>
                                            <p:cond delay="0"/>
                                          </p:stCondLst>
                                        </p:cTn>
                                        <p:tgtEl>
                                          <p:spTgt spid="185"/>
                                        </p:tgtEl>
                                        <p:attrNameLst>
                                          <p:attrName>style.visibility</p:attrName>
                                        </p:attrNameLst>
                                      </p:cBhvr>
                                      <p:to>
                                        <p:strVal val="visible"/>
                                      </p:to>
                                    </p:set>
                                    <p:anim calcmode="lin" valueType="num">
                                      <p:cBhvr additive="base">
                                        <p:cTn id="51" dur="500" fill="hold"/>
                                        <p:tgtEl>
                                          <p:spTgt spid="185"/>
                                        </p:tgtEl>
                                        <p:attrNameLst>
                                          <p:attrName>ppt_x</p:attrName>
                                        </p:attrNameLst>
                                      </p:cBhvr>
                                      <p:tavLst>
                                        <p:tav tm="0">
                                          <p:val>
                                            <p:strVal val="1+#ppt_w/2"/>
                                          </p:val>
                                        </p:tav>
                                        <p:tav tm="100000">
                                          <p:val>
                                            <p:strVal val="#ppt_x"/>
                                          </p:val>
                                        </p:tav>
                                      </p:tavLst>
                                    </p:anim>
                                    <p:anim calcmode="lin" valueType="num">
                                      <p:cBhvr additive="base">
                                        <p:cTn id="52" dur="500" fill="hold"/>
                                        <p:tgtEl>
                                          <p:spTgt spid="185"/>
                                        </p:tgtEl>
                                        <p:attrNameLst>
                                          <p:attrName>ppt_y</p:attrName>
                                        </p:attrNameLst>
                                      </p:cBhvr>
                                      <p:tavLst>
                                        <p:tav tm="0">
                                          <p:val>
                                            <p:strVal val="#ppt_y"/>
                                          </p:val>
                                        </p:tav>
                                        <p:tav tm="100000">
                                          <p:val>
                                            <p:strVal val="#ppt_y"/>
                                          </p:val>
                                        </p:tav>
                                      </p:tavLst>
                                    </p:anim>
                                  </p:childTnLst>
                                </p:cTn>
                              </p:par>
                              <p:par>
                                <p:cTn id="53" presetID="8" presetClass="emph" presetSubtype="0" autoRev="1" fill="hold" nodeType="withEffect">
                                  <p:stCondLst>
                                    <p:cond delay="250"/>
                                  </p:stCondLst>
                                  <p:childTnLst>
                                    <p:animRot by="-180000">
                                      <p:cBhvr>
                                        <p:cTn id="54" dur="250" fill="hold"/>
                                        <p:tgtEl>
                                          <p:spTgt spid="185"/>
                                        </p:tgtEl>
                                        <p:attrNameLst>
                                          <p:attrName>r</p:attrName>
                                        </p:attrNameLst>
                                      </p:cBhvr>
                                    </p:animRot>
                                  </p:childTnLst>
                                </p:cTn>
                              </p:par>
                            </p:childTnLst>
                          </p:cTn>
                        </p:par>
                        <p:par>
                          <p:cTn id="55" fill="hold">
                            <p:stCondLst>
                              <p:cond delay="4500"/>
                            </p:stCondLst>
                            <p:childTnLst>
                              <p:par>
                                <p:cTn id="56" presetID="14" presetClass="entr" presetSubtype="10" fill="hold" nodeType="afterEffect">
                                  <p:stCondLst>
                                    <p:cond delay="0"/>
                                  </p:stCondLst>
                                  <p:childTnLst>
                                    <p:set>
                                      <p:cBhvr>
                                        <p:cTn id="57" dur="1" fill="hold">
                                          <p:stCondLst>
                                            <p:cond delay="0"/>
                                          </p:stCondLst>
                                        </p:cTn>
                                        <p:tgtEl>
                                          <p:spTgt spid="192"/>
                                        </p:tgtEl>
                                        <p:attrNameLst>
                                          <p:attrName>style.visibility</p:attrName>
                                        </p:attrNameLst>
                                      </p:cBhvr>
                                      <p:to>
                                        <p:strVal val="visible"/>
                                      </p:to>
                                    </p:set>
                                    <p:animEffect transition="in" filter="randombar(horizontal)">
                                      <p:cBhvr>
                                        <p:cTn id="58" dur="500"/>
                                        <p:tgtEl>
                                          <p:spTgt spid="192"/>
                                        </p:tgtEl>
                                      </p:cBhvr>
                                    </p:animEffect>
                                  </p:childTnLst>
                                </p:cTn>
                              </p:par>
                            </p:childTnLst>
                          </p:cTn>
                        </p:par>
                        <p:par>
                          <p:cTn id="59" fill="hold">
                            <p:stCondLst>
                              <p:cond delay="5000"/>
                            </p:stCondLst>
                            <p:childTnLst>
                              <p:par>
                                <p:cTn id="60" presetID="2" presetClass="entr" presetSubtype="2" decel="96000" fill="hold" nodeType="afterEffect">
                                  <p:stCondLst>
                                    <p:cond delay="0"/>
                                  </p:stCondLst>
                                  <p:childTnLst>
                                    <p:set>
                                      <p:cBhvr>
                                        <p:cTn id="61" dur="1" fill="hold">
                                          <p:stCondLst>
                                            <p:cond delay="0"/>
                                          </p:stCondLst>
                                        </p:cTn>
                                        <p:tgtEl>
                                          <p:spTgt spid="200"/>
                                        </p:tgtEl>
                                        <p:attrNameLst>
                                          <p:attrName>style.visibility</p:attrName>
                                        </p:attrNameLst>
                                      </p:cBhvr>
                                      <p:to>
                                        <p:strVal val="visible"/>
                                      </p:to>
                                    </p:set>
                                    <p:anim calcmode="lin" valueType="num">
                                      <p:cBhvr additive="base">
                                        <p:cTn id="62" dur="500" fill="hold"/>
                                        <p:tgtEl>
                                          <p:spTgt spid="200"/>
                                        </p:tgtEl>
                                        <p:attrNameLst>
                                          <p:attrName>ppt_x</p:attrName>
                                        </p:attrNameLst>
                                      </p:cBhvr>
                                      <p:tavLst>
                                        <p:tav tm="0">
                                          <p:val>
                                            <p:strVal val="1+#ppt_w/2"/>
                                          </p:val>
                                        </p:tav>
                                        <p:tav tm="100000">
                                          <p:val>
                                            <p:strVal val="#ppt_x"/>
                                          </p:val>
                                        </p:tav>
                                      </p:tavLst>
                                    </p:anim>
                                    <p:anim calcmode="lin" valueType="num">
                                      <p:cBhvr additive="base">
                                        <p:cTn id="63" dur="500" fill="hold"/>
                                        <p:tgtEl>
                                          <p:spTgt spid="200"/>
                                        </p:tgtEl>
                                        <p:attrNameLst>
                                          <p:attrName>ppt_y</p:attrName>
                                        </p:attrNameLst>
                                      </p:cBhvr>
                                      <p:tavLst>
                                        <p:tav tm="0">
                                          <p:val>
                                            <p:strVal val="#ppt_y"/>
                                          </p:val>
                                        </p:tav>
                                        <p:tav tm="100000">
                                          <p:val>
                                            <p:strVal val="#ppt_y"/>
                                          </p:val>
                                        </p:tav>
                                      </p:tavLst>
                                    </p:anim>
                                  </p:childTnLst>
                                </p:cTn>
                              </p:par>
                              <p:par>
                                <p:cTn id="64" presetID="8" presetClass="emph" presetSubtype="0" autoRev="1" fill="hold" nodeType="withEffect">
                                  <p:stCondLst>
                                    <p:cond delay="250"/>
                                  </p:stCondLst>
                                  <p:childTnLst>
                                    <p:animRot by="-180000">
                                      <p:cBhvr>
                                        <p:cTn id="65" dur="250" fill="hold"/>
                                        <p:tgtEl>
                                          <p:spTgt spid="200"/>
                                        </p:tgtEl>
                                        <p:attrNameLst>
                                          <p:attrName>r</p:attrName>
                                        </p:attrNameLst>
                                      </p:cBhvr>
                                    </p:animRot>
                                  </p:childTnLst>
                                </p:cTn>
                              </p:par>
                            </p:childTnLst>
                          </p:cTn>
                        </p:par>
                        <p:par>
                          <p:cTn id="66" fill="hold">
                            <p:stCondLst>
                              <p:cond delay="5500"/>
                            </p:stCondLst>
                            <p:childTnLst>
                              <p:par>
                                <p:cTn id="67" presetID="14" presetClass="entr" presetSubtype="10" fill="hold" nodeType="afterEffect">
                                  <p:stCondLst>
                                    <p:cond delay="0"/>
                                  </p:stCondLst>
                                  <p:childTnLst>
                                    <p:set>
                                      <p:cBhvr>
                                        <p:cTn id="68" dur="1" fill="hold">
                                          <p:stCondLst>
                                            <p:cond delay="0"/>
                                          </p:stCondLst>
                                        </p:cTn>
                                        <p:tgtEl>
                                          <p:spTgt spid="207"/>
                                        </p:tgtEl>
                                        <p:attrNameLst>
                                          <p:attrName>style.visibility</p:attrName>
                                        </p:attrNameLst>
                                      </p:cBhvr>
                                      <p:to>
                                        <p:strVal val="visible"/>
                                      </p:to>
                                    </p:set>
                                    <p:animEffect transition="in" filter="randombar(horizontal)">
                                      <p:cBhvr>
                                        <p:cTn id="69" dur="500"/>
                                        <p:tgtEl>
                                          <p:spTgt spid="207"/>
                                        </p:tgtEl>
                                      </p:cBhvr>
                                    </p:animEffect>
                                  </p:childTnLst>
                                </p:cTn>
                              </p:par>
                              <p:par>
                                <p:cTn id="70" presetID="8" presetClass="entr" presetSubtype="16" fill="hold" nodeType="withEffect">
                                  <p:stCondLst>
                                    <p:cond delay="0"/>
                                  </p:stCondLst>
                                  <p:childTnLst>
                                    <p:set>
                                      <p:cBhvr>
                                        <p:cTn id="71" dur="1" fill="hold">
                                          <p:stCondLst>
                                            <p:cond delay="0"/>
                                          </p:stCondLst>
                                        </p:cTn>
                                        <p:tgtEl>
                                          <p:spTgt spid="152"/>
                                        </p:tgtEl>
                                        <p:attrNameLst>
                                          <p:attrName>style.visibility</p:attrName>
                                        </p:attrNameLst>
                                      </p:cBhvr>
                                      <p:to>
                                        <p:strVal val="visible"/>
                                      </p:to>
                                    </p:set>
                                    <p:animEffect transition="in" filter="diamond(in)">
                                      <p:cBhvr>
                                        <p:cTn id="72" dur="2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kumimoji="1" lang="zh-CN" altLang="en-US" sz="2400" b="1" dirty="0">
                <a:solidFill>
                  <a:schemeClr val="bg1"/>
                </a:solidFill>
                <a:latin typeface="+mn-ea"/>
                <a:cs typeface="微软雅黑" panose="020B0503020204020204" charset="-122"/>
              </a:rPr>
              <a:t>工作岗位及职责</a:t>
            </a:r>
            <a:endParaRPr kumimoji="1" lang="en-US" altLang="zh-CN" sz="2400" b="1" dirty="0">
              <a:solidFill>
                <a:schemeClr val="bg1"/>
              </a:solidFill>
              <a:latin typeface="+mn-ea"/>
              <a:cs typeface="微软雅黑" panose="020B0503020204020204" charset="-122"/>
            </a:endParaRPr>
          </a:p>
        </p:txBody>
      </p:sp>
      <p:sp>
        <p:nvSpPr>
          <p:cNvPr id="76" name="文本框 46"/>
          <p:cNvSpPr txBox="1"/>
          <p:nvPr/>
        </p:nvSpPr>
        <p:spPr>
          <a:xfrm>
            <a:off x="847379" y="3608931"/>
            <a:ext cx="1965172" cy="246221"/>
          </a:xfrm>
          <a:prstGeom prst="rect">
            <a:avLst/>
          </a:prstGeom>
          <a:noFill/>
        </p:spPr>
        <p:txBody>
          <a:bodyPr wrap="square" rtlCol="0">
            <a:spAutoFit/>
          </a:bodyPr>
          <a:lstStyle/>
          <a:p>
            <a:endParaRPr lang="zh-CN" altLang="en-US" sz="1000" b="1" dirty="0">
              <a:solidFill>
                <a:schemeClr val="bg1"/>
              </a:solidFill>
              <a:latin typeface="+mn-lt"/>
              <a:ea typeface="+mn-ea"/>
              <a:cs typeface="+mn-ea"/>
              <a:sym typeface="+mn-lt"/>
            </a:endParaRPr>
          </a:p>
        </p:txBody>
      </p:sp>
      <p:sp>
        <p:nvSpPr>
          <p:cNvPr id="35" name="Oval 35"/>
          <p:cNvSpPr>
            <a:spLocks noChangeAspect="1" noChangeArrowheads="1"/>
          </p:cNvSpPr>
          <p:nvPr/>
        </p:nvSpPr>
        <p:spPr bwMode="auto">
          <a:xfrm>
            <a:off x="3079749" y="1574800"/>
            <a:ext cx="552451" cy="552450"/>
          </a:xfrm>
          <a:prstGeom prst="ellipse">
            <a:avLst/>
          </a:prstGeom>
          <a:solidFill>
            <a:schemeClr val="accent1">
              <a:lumMod val="60000"/>
              <a:lumOff val="40000"/>
            </a:schemeClr>
          </a:solidFill>
          <a:ln>
            <a:noFill/>
          </a:ln>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mn-lt"/>
              <a:ea typeface="+mn-ea"/>
              <a:cs typeface="+mn-ea"/>
              <a:sym typeface="+mn-lt"/>
            </a:endParaRPr>
          </a:p>
        </p:txBody>
      </p:sp>
      <p:sp>
        <p:nvSpPr>
          <p:cNvPr id="36" name="Oval 39"/>
          <p:cNvSpPr>
            <a:spLocks noChangeAspect="1" noChangeArrowheads="1"/>
          </p:cNvSpPr>
          <p:nvPr/>
        </p:nvSpPr>
        <p:spPr bwMode="auto">
          <a:xfrm>
            <a:off x="3050410" y="3029638"/>
            <a:ext cx="550863" cy="552450"/>
          </a:xfrm>
          <a:prstGeom prst="ellipse">
            <a:avLst/>
          </a:prstGeom>
          <a:solidFill>
            <a:srgbClr val="6C7176"/>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AU" altLang="en-US" sz="1800">
              <a:solidFill>
                <a:srgbClr val="FFFFFF"/>
              </a:solidFill>
              <a:latin typeface="+mn-lt"/>
              <a:ea typeface="+mn-ea"/>
              <a:cs typeface="+mn-ea"/>
              <a:sym typeface="+mn-lt"/>
            </a:endParaRPr>
          </a:p>
        </p:txBody>
      </p:sp>
      <p:sp>
        <p:nvSpPr>
          <p:cNvPr id="37" name="Oval 45"/>
          <p:cNvSpPr>
            <a:spLocks noChangeAspect="1" noChangeArrowheads="1"/>
          </p:cNvSpPr>
          <p:nvPr/>
        </p:nvSpPr>
        <p:spPr bwMode="auto">
          <a:xfrm>
            <a:off x="3079749" y="4522788"/>
            <a:ext cx="552451" cy="552450"/>
          </a:xfrm>
          <a:prstGeom prst="ellipse">
            <a:avLst/>
          </a:prstGeom>
          <a:solidFill>
            <a:schemeClr val="accent1"/>
          </a:solidFill>
          <a:ln>
            <a:noFill/>
          </a:ln>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mn-lt"/>
              <a:ea typeface="+mn-ea"/>
              <a:cs typeface="+mn-ea"/>
              <a:sym typeface="+mn-lt"/>
            </a:endParaRPr>
          </a:p>
        </p:txBody>
      </p:sp>
      <p:cxnSp>
        <p:nvCxnSpPr>
          <p:cNvPr id="38" name="Elbow Connector 47"/>
          <p:cNvCxnSpPr>
            <a:cxnSpLocks noChangeShapeType="1"/>
          </p:cNvCxnSpPr>
          <p:nvPr/>
        </p:nvCxnSpPr>
        <p:spPr bwMode="auto">
          <a:xfrm rot="10800000" flipV="1">
            <a:off x="3776665" y="3402013"/>
            <a:ext cx="1792287" cy="1395412"/>
          </a:xfrm>
          <a:prstGeom prst="bentConnector3">
            <a:avLst>
              <a:gd name="adj1" fmla="val 50000"/>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cxnSp>
        <p:nvCxnSpPr>
          <p:cNvPr id="39" name="Elbow Connector 50"/>
          <p:cNvCxnSpPr>
            <a:cxnSpLocks noChangeShapeType="1"/>
          </p:cNvCxnSpPr>
          <p:nvPr/>
        </p:nvCxnSpPr>
        <p:spPr bwMode="auto">
          <a:xfrm rot="10800000">
            <a:off x="3725863" y="3264673"/>
            <a:ext cx="2024064" cy="616769"/>
          </a:xfrm>
          <a:prstGeom prst="bentConnector3">
            <a:avLst>
              <a:gd name="adj1" fmla="val 50000"/>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sp>
        <p:nvSpPr>
          <p:cNvPr id="40" name="Oval 53"/>
          <p:cNvSpPr>
            <a:spLocks noChangeAspect="1" noChangeArrowheads="1"/>
          </p:cNvSpPr>
          <p:nvPr/>
        </p:nvSpPr>
        <p:spPr bwMode="auto">
          <a:xfrm flipH="1">
            <a:off x="8550275" y="1565275"/>
            <a:ext cx="552451" cy="552450"/>
          </a:xfrm>
          <a:prstGeom prst="ellipse">
            <a:avLst/>
          </a:prstGeom>
          <a:solidFill>
            <a:schemeClr val="accent3">
              <a:lumMod val="60000"/>
              <a:lumOff val="40000"/>
            </a:schemeClr>
          </a:solidFill>
          <a:ln>
            <a:noFill/>
          </a:ln>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mn-lt"/>
              <a:ea typeface="+mn-ea"/>
              <a:cs typeface="+mn-ea"/>
              <a:sym typeface="+mn-lt"/>
            </a:endParaRPr>
          </a:p>
        </p:txBody>
      </p:sp>
      <p:sp>
        <p:nvSpPr>
          <p:cNvPr id="41" name="Oval 56"/>
          <p:cNvSpPr>
            <a:spLocks noChangeAspect="1" noChangeArrowheads="1"/>
          </p:cNvSpPr>
          <p:nvPr/>
        </p:nvSpPr>
        <p:spPr bwMode="auto">
          <a:xfrm flipH="1">
            <a:off x="8591550" y="2954340"/>
            <a:ext cx="550863" cy="552450"/>
          </a:xfrm>
          <a:prstGeom prst="ellipse">
            <a:avLst/>
          </a:prstGeom>
          <a:solidFill>
            <a:srgbClr val="6C7176"/>
          </a:solidFill>
          <a:ln>
            <a:noFill/>
          </a:ln>
          <a:extLst>
            <a:ext uri="{91240B29-F687-4F45-9708-019B960494DF}">
              <a14:hiddenLine xmlns:a14="http://schemas.microsoft.com/office/drawing/2010/main" w="9525">
                <a:solidFill>
                  <a:srgbClr val="000000"/>
                </a:solidFill>
                <a:round/>
              </a14:hiddenLine>
            </a:ext>
          </a:extLst>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mn-lt"/>
              <a:ea typeface="+mn-ea"/>
              <a:cs typeface="+mn-ea"/>
              <a:sym typeface="+mn-lt"/>
            </a:endParaRPr>
          </a:p>
        </p:txBody>
      </p:sp>
      <p:sp>
        <p:nvSpPr>
          <p:cNvPr id="42" name="Oval 59"/>
          <p:cNvSpPr>
            <a:spLocks noChangeAspect="1" noChangeArrowheads="1"/>
          </p:cNvSpPr>
          <p:nvPr/>
        </p:nvSpPr>
        <p:spPr bwMode="auto">
          <a:xfrm flipH="1">
            <a:off x="8578849" y="4632325"/>
            <a:ext cx="552451" cy="552450"/>
          </a:xfrm>
          <a:prstGeom prst="ellipse">
            <a:avLst/>
          </a:prstGeom>
          <a:solidFill>
            <a:srgbClr val="EF6B61"/>
          </a:solidFill>
          <a:ln>
            <a:noFill/>
          </a:ln>
        </p:spPr>
        <p:txBody>
          <a:bodyPr anchor="ctr"/>
          <a:lstStyle>
            <a:lvl1pPr defTabSz="91313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9131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9131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91313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AU" altLang="en-US" sz="1800">
              <a:solidFill>
                <a:srgbClr val="FFFFFF"/>
              </a:solidFill>
              <a:latin typeface="+mn-lt"/>
              <a:ea typeface="+mn-ea"/>
              <a:cs typeface="+mn-ea"/>
              <a:sym typeface="+mn-lt"/>
            </a:endParaRPr>
          </a:p>
        </p:txBody>
      </p:sp>
      <p:cxnSp>
        <p:nvCxnSpPr>
          <p:cNvPr id="43" name="Elbow Connector 60"/>
          <p:cNvCxnSpPr>
            <a:cxnSpLocks noChangeShapeType="1"/>
          </p:cNvCxnSpPr>
          <p:nvPr/>
        </p:nvCxnSpPr>
        <p:spPr bwMode="auto">
          <a:xfrm rot="10800000">
            <a:off x="3760788" y="1863725"/>
            <a:ext cx="1655763" cy="1100138"/>
          </a:xfrm>
          <a:prstGeom prst="bentConnector3">
            <a:avLst>
              <a:gd name="adj1" fmla="val 50000"/>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cxnSp>
        <p:nvCxnSpPr>
          <p:cNvPr id="44" name="Elbow Connector 61"/>
          <p:cNvCxnSpPr>
            <a:cxnSpLocks noChangeShapeType="1"/>
          </p:cNvCxnSpPr>
          <p:nvPr/>
        </p:nvCxnSpPr>
        <p:spPr bwMode="auto">
          <a:xfrm>
            <a:off x="6556375" y="2954340"/>
            <a:ext cx="1857376" cy="264909"/>
          </a:xfrm>
          <a:prstGeom prst="bentConnector3">
            <a:avLst>
              <a:gd name="adj1" fmla="val 50000"/>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cxnSp>
        <p:nvCxnSpPr>
          <p:cNvPr id="45" name="Elbow Connector 62"/>
          <p:cNvCxnSpPr>
            <a:cxnSpLocks noChangeShapeType="1"/>
          </p:cNvCxnSpPr>
          <p:nvPr/>
        </p:nvCxnSpPr>
        <p:spPr bwMode="auto">
          <a:xfrm>
            <a:off x="6889752" y="3441700"/>
            <a:ext cx="1611313" cy="1500188"/>
          </a:xfrm>
          <a:prstGeom prst="bentConnector3">
            <a:avLst>
              <a:gd name="adj1" fmla="val 58593"/>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cxnSp>
        <p:nvCxnSpPr>
          <p:cNvPr id="46" name="Elbow Connector 63"/>
          <p:cNvCxnSpPr>
            <a:cxnSpLocks noChangeShapeType="1"/>
          </p:cNvCxnSpPr>
          <p:nvPr/>
        </p:nvCxnSpPr>
        <p:spPr bwMode="auto">
          <a:xfrm rot="10800000" flipH="1">
            <a:off x="6564314" y="1841502"/>
            <a:ext cx="1849437" cy="2093913"/>
          </a:xfrm>
          <a:prstGeom prst="bentConnector3">
            <a:avLst>
              <a:gd name="adj1" fmla="val 49000"/>
            </a:avLst>
          </a:prstGeom>
          <a:noFill/>
          <a:ln w="12700">
            <a:solidFill>
              <a:srgbClr val="ADBACA"/>
            </a:solidFill>
            <a:miter lim="800000"/>
            <a:tailEnd type="triangle" w="med" len="med"/>
          </a:ln>
          <a:extLst>
            <a:ext uri="{909E8E84-426E-40DD-AFC4-6F175D3DCCD1}">
              <a14:hiddenFill xmlns:a14="http://schemas.microsoft.com/office/drawing/2010/main">
                <a:noFill/>
              </a14:hiddenFill>
            </a:ext>
          </a:extLst>
        </p:spPr>
      </p:cxnSp>
      <p:sp>
        <p:nvSpPr>
          <p:cNvPr id="48" name="Freeform 91"/>
          <p:cNvSpPr/>
          <p:nvPr/>
        </p:nvSpPr>
        <p:spPr bwMode="auto">
          <a:xfrm>
            <a:off x="3290890" y="1700213"/>
            <a:ext cx="130175" cy="258762"/>
          </a:xfrm>
          <a:custGeom>
            <a:avLst/>
            <a:gdLst>
              <a:gd name="T0" fmla="*/ 2147483646 w 144"/>
              <a:gd name="T1" fmla="*/ 2147483646 h 288"/>
              <a:gd name="T2" fmla="*/ 2147483646 w 144"/>
              <a:gd name="T3" fmla="*/ 0 h 288"/>
              <a:gd name="T4" fmla="*/ 0 w 144"/>
              <a:gd name="T5" fmla="*/ 2147483646 h 288"/>
              <a:gd name="T6" fmla="*/ 2147483646 w 144"/>
              <a:gd name="T7" fmla="*/ 2147483646 h 288"/>
              <a:gd name="T8" fmla="*/ 0 w 144"/>
              <a:gd name="T9" fmla="*/ 2147483646 h 288"/>
              <a:gd name="T10" fmla="*/ 2147483646 w 144"/>
              <a:gd name="T11" fmla="*/ 2147483646 h 288"/>
              <a:gd name="T12" fmla="*/ 2147483646 w 144"/>
              <a:gd name="T13" fmla="*/ 2147483646 h 288"/>
              <a:gd name="T14" fmla="*/ 2147483646 w 144"/>
              <a:gd name="T15" fmla="*/ 2147483646 h 2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9" name="Freeform 92"/>
          <p:cNvSpPr>
            <a:spLocks noEditPoints="1"/>
          </p:cNvSpPr>
          <p:nvPr/>
        </p:nvSpPr>
        <p:spPr bwMode="auto">
          <a:xfrm>
            <a:off x="8737601" y="4791075"/>
            <a:ext cx="258763" cy="260350"/>
          </a:xfrm>
          <a:custGeom>
            <a:avLst/>
            <a:gdLst>
              <a:gd name="T0" fmla="*/ 2147483646 w 288"/>
              <a:gd name="T1" fmla="*/ 0 h 288"/>
              <a:gd name="T2" fmla="*/ 0 w 288"/>
              <a:gd name="T3" fmla="*/ 2147483646 h 288"/>
              <a:gd name="T4" fmla="*/ 2147483646 w 288"/>
              <a:gd name="T5" fmla="*/ 2147483646 h 288"/>
              <a:gd name="T6" fmla="*/ 2147483646 w 288"/>
              <a:gd name="T7" fmla="*/ 2147483646 h 288"/>
              <a:gd name="T8" fmla="*/ 2147483646 w 288"/>
              <a:gd name="T9" fmla="*/ 0 h 288"/>
              <a:gd name="T10" fmla="*/ 2147483646 w 288"/>
              <a:gd name="T11" fmla="*/ 2147483646 h 288"/>
              <a:gd name="T12" fmla="*/ 2147483646 w 288"/>
              <a:gd name="T13" fmla="*/ 2147483646 h 288"/>
              <a:gd name="T14" fmla="*/ 2147483646 w 288"/>
              <a:gd name="T15" fmla="*/ 2147483646 h 288"/>
              <a:gd name="T16" fmla="*/ 2147483646 w 288"/>
              <a:gd name="T17" fmla="*/ 2147483646 h 288"/>
              <a:gd name="T18" fmla="*/ 2147483646 w 288"/>
              <a:gd name="T19" fmla="*/ 2147483646 h 288"/>
              <a:gd name="T20" fmla="*/ 2147483646 w 288"/>
              <a:gd name="T21" fmla="*/ 2147483646 h 288"/>
              <a:gd name="T22" fmla="*/ 2147483646 w 288"/>
              <a:gd name="T23" fmla="*/ 2147483646 h 288"/>
              <a:gd name="T24" fmla="*/ 2147483646 w 288"/>
              <a:gd name="T25" fmla="*/ 2147483646 h 2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85" y="226"/>
                </a:moveTo>
                <a:cubicBezTo>
                  <a:pt x="104" y="226"/>
                  <a:pt x="104" y="226"/>
                  <a:pt x="104" y="226"/>
                </a:cubicBezTo>
                <a:cubicBezTo>
                  <a:pt x="124" y="139"/>
                  <a:pt x="124" y="139"/>
                  <a:pt x="124" y="139"/>
                </a:cubicBezTo>
                <a:cubicBezTo>
                  <a:pt x="112" y="132"/>
                  <a:pt x="104" y="119"/>
                  <a:pt x="104" y="104"/>
                </a:cubicBezTo>
                <a:cubicBezTo>
                  <a:pt x="104" y="81"/>
                  <a:pt x="122" y="63"/>
                  <a:pt x="145" y="63"/>
                </a:cubicBezTo>
                <a:cubicBezTo>
                  <a:pt x="167" y="63"/>
                  <a:pt x="185" y="81"/>
                  <a:pt x="185" y="104"/>
                </a:cubicBezTo>
                <a:cubicBezTo>
                  <a:pt x="185" y="119"/>
                  <a:pt x="177" y="132"/>
                  <a:pt x="165" y="139"/>
                </a:cubicBezTo>
                <a:lnTo>
                  <a:pt x="185" y="22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0" name="Freeform 93"/>
          <p:cNvSpPr>
            <a:spLocks noEditPoints="1"/>
          </p:cNvSpPr>
          <p:nvPr/>
        </p:nvSpPr>
        <p:spPr bwMode="auto">
          <a:xfrm>
            <a:off x="3259139" y="4648200"/>
            <a:ext cx="193675" cy="260350"/>
          </a:xfrm>
          <a:custGeom>
            <a:avLst/>
            <a:gdLst>
              <a:gd name="T0" fmla="*/ 2147483646 w 216"/>
              <a:gd name="T1" fmla="*/ 2147483646 h 288"/>
              <a:gd name="T2" fmla="*/ 2147483646 w 216"/>
              <a:gd name="T3" fmla="*/ 2147483646 h 288"/>
              <a:gd name="T4" fmla="*/ 2147483646 w 216"/>
              <a:gd name="T5" fmla="*/ 0 h 288"/>
              <a:gd name="T6" fmla="*/ 2147483646 w 216"/>
              <a:gd name="T7" fmla="*/ 0 h 288"/>
              <a:gd name="T8" fmla="*/ 2147483646 w 216"/>
              <a:gd name="T9" fmla="*/ 0 h 288"/>
              <a:gd name="T10" fmla="*/ 2147483646 w 216"/>
              <a:gd name="T11" fmla="*/ 2147483646 h 288"/>
              <a:gd name="T12" fmla="*/ 2147483646 w 216"/>
              <a:gd name="T13" fmla="*/ 2147483646 h 288"/>
              <a:gd name="T14" fmla="*/ 0 w 216"/>
              <a:gd name="T15" fmla="*/ 2147483646 h 288"/>
              <a:gd name="T16" fmla="*/ 0 w 216"/>
              <a:gd name="T17" fmla="*/ 2147483646 h 288"/>
              <a:gd name="T18" fmla="*/ 2147483646 w 216"/>
              <a:gd name="T19" fmla="*/ 2147483646 h 288"/>
              <a:gd name="T20" fmla="*/ 2147483646 w 216"/>
              <a:gd name="T21" fmla="*/ 2147483646 h 288"/>
              <a:gd name="T22" fmla="*/ 2147483646 w 216"/>
              <a:gd name="T23" fmla="*/ 2147483646 h 288"/>
              <a:gd name="T24" fmla="*/ 2147483646 w 216"/>
              <a:gd name="T25" fmla="*/ 2147483646 h 288"/>
              <a:gd name="T26" fmla="*/ 2147483646 w 216"/>
              <a:gd name="T27" fmla="*/ 2147483646 h 288"/>
              <a:gd name="T28" fmla="*/ 2147483646 w 216"/>
              <a:gd name="T29" fmla="*/ 2147483646 h 288"/>
              <a:gd name="T30" fmla="*/ 2147483646 w 216"/>
              <a:gd name="T31" fmla="*/ 2147483646 h 288"/>
              <a:gd name="T32" fmla="*/ 2147483646 w 216"/>
              <a:gd name="T33" fmla="*/ 2147483646 h 288"/>
              <a:gd name="T34" fmla="*/ 2147483646 w 216"/>
              <a:gd name="T35" fmla="*/ 2147483646 h 288"/>
              <a:gd name="T36" fmla="*/ 2147483646 w 216"/>
              <a:gd name="T37" fmla="*/ 2147483646 h 288"/>
              <a:gd name="T38" fmla="*/ 2147483646 w 216"/>
              <a:gd name="T39" fmla="*/ 2147483646 h 288"/>
              <a:gd name="T40" fmla="*/ 2147483646 w 216"/>
              <a:gd name="T41" fmla="*/ 2147483646 h 288"/>
              <a:gd name="T42" fmla="*/ 2147483646 w 216"/>
              <a:gd name="T43" fmla="*/ 2147483646 h 288"/>
              <a:gd name="T44" fmla="*/ 2147483646 w 216"/>
              <a:gd name="T45" fmla="*/ 2147483646 h 288"/>
              <a:gd name="T46" fmla="*/ 2147483646 w 216"/>
              <a:gd name="T47" fmla="*/ 2147483646 h 288"/>
              <a:gd name="T48" fmla="*/ 2147483646 w 216"/>
              <a:gd name="T49" fmla="*/ 2147483646 h 288"/>
              <a:gd name="T50" fmla="*/ 2147483646 w 216"/>
              <a:gd name="T51" fmla="*/ 2147483646 h 288"/>
              <a:gd name="T52" fmla="*/ 2147483646 w 216"/>
              <a:gd name="T53" fmla="*/ 2147483646 h 288"/>
              <a:gd name="T54" fmla="*/ 2147483646 w 216"/>
              <a:gd name="T55" fmla="*/ 2147483646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4"/>
          <p:cNvSpPr>
            <a:spLocks noEditPoints="1"/>
          </p:cNvSpPr>
          <p:nvPr/>
        </p:nvSpPr>
        <p:spPr bwMode="auto">
          <a:xfrm>
            <a:off x="3194261" y="3164484"/>
            <a:ext cx="258763" cy="241300"/>
          </a:xfrm>
          <a:custGeom>
            <a:avLst/>
            <a:gdLst>
              <a:gd name="T0" fmla="*/ 2147483646 w 288"/>
              <a:gd name="T1" fmla="*/ 0 h 269"/>
              <a:gd name="T2" fmla="*/ 2147483646 w 288"/>
              <a:gd name="T3" fmla="*/ 0 h 269"/>
              <a:gd name="T4" fmla="*/ 2147483646 w 288"/>
              <a:gd name="T5" fmla="*/ 0 h 269"/>
              <a:gd name="T6" fmla="*/ 2147483646 w 288"/>
              <a:gd name="T7" fmla="*/ 2147483646 h 269"/>
              <a:gd name="T8" fmla="*/ 2147483646 w 288"/>
              <a:gd name="T9" fmla="*/ 2147483646 h 269"/>
              <a:gd name="T10" fmla="*/ 0 w 288"/>
              <a:gd name="T11" fmla="*/ 2147483646 h 269"/>
              <a:gd name="T12" fmla="*/ 0 w 288"/>
              <a:gd name="T13" fmla="*/ 2147483646 h 269"/>
              <a:gd name="T14" fmla="*/ 2147483646 w 288"/>
              <a:gd name="T15" fmla="*/ 2147483646 h 269"/>
              <a:gd name="T16" fmla="*/ 2147483646 w 288"/>
              <a:gd name="T17" fmla="*/ 2147483646 h 269"/>
              <a:gd name="T18" fmla="*/ 2147483646 w 288"/>
              <a:gd name="T19" fmla="*/ 2147483646 h 269"/>
              <a:gd name="T20" fmla="*/ 2147483646 w 288"/>
              <a:gd name="T21" fmla="*/ 2147483646 h 269"/>
              <a:gd name="T22" fmla="*/ 2147483646 w 288"/>
              <a:gd name="T23" fmla="*/ 2147483646 h 269"/>
              <a:gd name="T24" fmla="*/ 2147483646 w 288"/>
              <a:gd name="T25" fmla="*/ 2147483646 h 269"/>
              <a:gd name="T26" fmla="*/ 2147483646 w 288"/>
              <a:gd name="T27" fmla="*/ 2147483646 h 269"/>
              <a:gd name="T28" fmla="*/ 2147483646 w 288"/>
              <a:gd name="T29" fmla="*/ 2147483646 h 269"/>
              <a:gd name="T30" fmla="*/ 2147483646 w 288"/>
              <a:gd name="T31" fmla="*/ 2147483646 h 269"/>
              <a:gd name="T32" fmla="*/ 2147483646 w 288"/>
              <a:gd name="T33" fmla="*/ 2147483646 h 269"/>
              <a:gd name="T34" fmla="*/ 2147483646 w 288"/>
              <a:gd name="T35" fmla="*/ 2147483646 h 269"/>
              <a:gd name="T36" fmla="*/ 2147483646 w 288"/>
              <a:gd name="T37" fmla="*/ 2147483646 h 269"/>
              <a:gd name="T38" fmla="*/ 2147483646 w 288"/>
              <a:gd name="T39" fmla="*/ 2147483646 h 269"/>
              <a:gd name="T40" fmla="*/ 2147483646 w 288"/>
              <a:gd name="T41" fmla="*/ 2147483646 h 269"/>
              <a:gd name="T42" fmla="*/ 2147483646 w 288"/>
              <a:gd name="T43" fmla="*/ 2147483646 h 269"/>
              <a:gd name="T44" fmla="*/ 2147483646 w 288"/>
              <a:gd name="T45" fmla="*/ 0 h 269"/>
              <a:gd name="T46" fmla="*/ 2147483646 w 288"/>
              <a:gd name="T47" fmla="*/ 2147483646 h 269"/>
              <a:gd name="T48" fmla="*/ 2147483646 w 288"/>
              <a:gd name="T49" fmla="*/ 2147483646 h 269"/>
              <a:gd name="T50" fmla="*/ 2147483646 w 288"/>
              <a:gd name="T51" fmla="*/ 2147483646 h 269"/>
              <a:gd name="T52" fmla="*/ 2147483646 w 288"/>
              <a:gd name="T53" fmla="*/ 2147483646 h 269"/>
              <a:gd name="T54" fmla="*/ 2147483646 w 288"/>
              <a:gd name="T55" fmla="*/ 2147483646 h 269"/>
              <a:gd name="T56" fmla="*/ 2147483646 w 288"/>
              <a:gd name="T57" fmla="*/ 2147483646 h 269"/>
              <a:gd name="T58" fmla="*/ 2147483646 w 288"/>
              <a:gd name="T59" fmla="*/ 2147483646 h 269"/>
              <a:gd name="T60" fmla="*/ 2147483646 w 288"/>
              <a:gd name="T61" fmla="*/ 2147483646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112"/>
          <p:cNvSpPr>
            <a:spLocks noEditPoints="1"/>
          </p:cNvSpPr>
          <p:nvPr/>
        </p:nvSpPr>
        <p:spPr bwMode="auto">
          <a:xfrm>
            <a:off x="8739188" y="3089074"/>
            <a:ext cx="258763" cy="260350"/>
          </a:xfrm>
          <a:custGeom>
            <a:avLst/>
            <a:gdLst>
              <a:gd name="T0" fmla="*/ 2147483646 w 288"/>
              <a:gd name="T1" fmla="*/ 2147483646 h 288"/>
              <a:gd name="T2" fmla="*/ 2147483646 w 288"/>
              <a:gd name="T3" fmla="*/ 2147483646 h 288"/>
              <a:gd name="T4" fmla="*/ 2147483646 w 288"/>
              <a:gd name="T5" fmla="*/ 0 h 288"/>
              <a:gd name="T6" fmla="*/ 0 w 288"/>
              <a:gd name="T7" fmla="*/ 2147483646 h 288"/>
              <a:gd name="T8" fmla="*/ 2147483646 w 288"/>
              <a:gd name="T9" fmla="*/ 2147483646 h 288"/>
              <a:gd name="T10" fmla="*/ 2147483646 w 288"/>
              <a:gd name="T11" fmla="*/ 2147483646 h 288"/>
              <a:gd name="T12" fmla="*/ 2147483646 w 288"/>
              <a:gd name="T13" fmla="*/ 2147483646 h 288"/>
              <a:gd name="T14" fmla="*/ 2147483646 w 288"/>
              <a:gd name="T15" fmla="*/ 2147483646 h 288"/>
              <a:gd name="T16" fmla="*/ 2147483646 w 288"/>
              <a:gd name="T17" fmla="*/ 2147483646 h 288"/>
              <a:gd name="T18" fmla="*/ 2147483646 w 288"/>
              <a:gd name="T19" fmla="*/ 2147483646 h 288"/>
              <a:gd name="T20" fmla="*/ 2147483646 w 288"/>
              <a:gd name="T21" fmla="*/ 2147483646 h 288"/>
              <a:gd name="T22" fmla="*/ 2147483646 w 288"/>
              <a:gd name="T23" fmla="*/ 2147483646 h 288"/>
              <a:gd name="T24" fmla="*/ 2147483646 w 288"/>
              <a:gd name="T25" fmla="*/ 2147483646 h 288"/>
              <a:gd name="T26" fmla="*/ 2147483646 w 288"/>
              <a:gd name="T27" fmla="*/ 2147483646 h 288"/>
              <a:gd name="T28" fmla="*/ 2147483646 w 288"/>
              <a:gd name="T29" fmla="*/ 2147483646 h 288"/>
              <a:gd name="T30" fmla="*/ 2147483646 w 288"/>
              <a:gd name="T31" fmla="*/ 2147483646 h 288"/>
              <a:gd name="T32" fmla="*/ 2147483646 w 288"/>
              <a:gd name="T33" fmla="*/ 2147483646 h 288"/>
              <a:gd name="T34" fmla="*/ 2147483646 w 288"/>
              <a:gd name="T35" fmla="*/ 2147483646 h 288"/>
              <a:gd name="T36" fmla="*/ 2147483646 w 288"/>
              <a:gd name="T37" fmla="*/ 2147483646 h 288"/>
              <a:gd name="T38" fmla="*/ 2147483646 w 288"/>
              <a:gd name="T39" fmla="*/ 2147483646 h 288"/>
              <a:gd name="T40" fmla="*/ 2147483646 w 288"/>
              <a:gd name="T41" fmla="*/ 2147483646 h 288"/>
              <a:gd name="T42" fmla="*/ 2147483646 w 288"/>
              <a:gd name="T43" fmla="*/ 2147483646 h 288"/>
              <a:gd name="T44" fmla="*/ 2147483646 w 288"/>
              <a:gd name="T45" fmla="*/ 2147483646 h 28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113"/>
          <p:cNvSpPr>
            <a:spLocks noEditPoints="1"/>
          </p:cNvSpPr>
          <p:nvPr/>
        </p:nvSpPr>
        <p:spPr bwMode="auto">
          <a:xfrm>
            <a:off x="8739188" y="1709738"/>
            <a:ext cx="173037" cy="260350"/>
          </a:xfrm>
          <a:custGeom>
            <a:avLst/>
            <a:gdLst>
              <a:gd name="T0" fmla="*/ 2147483646 w 192"/>
              <a:gd name="T1" fmla="*/ 2147483646 h 289"/>
              <a:gd name="T2" fmla="*/ 2147483646 w 192"/>
              <a:gd name="T3" fmla="*/ 2147483646 h 289"/>
              <a:gd name="T4" fmla="*/ 2147483646 w 192"/>
              <a:gd name="T5" fmla="*/ 2147483646 h 289"/>
              <a:gd name="T6" fmla="*/ 2147483646 w 192"/>
              <a:gd name="T7" fmla="*/ 0 h 289"/>
              <a:gd name="T8" fmla="*/ 2147483646 w 192"/>
              <a:gd name="T9" fmla="*/ 2147483646 h 289"/>
              <a:gd name="T10" fmla="*/ 2147483646 w 192"/>
              <a:gd name="T11" fmla="*/ 2147483646 h 289"/>
              <a:gd name="T12" fmla="*/ 2147483646 w 192"/>
              <a:gd name="T13" fmla="*/ 2147483646 h 289"/>
              <a:gd name="T14" fmla="*/ 2147483646 w 192"/>
              <a:gd name="T15" fmla="*/ 2147483646 h 289"/>
              <a:gd name="T16" fmla="*/ 2147483646 w 192"/>
              <a:gd name="T17" fmla="*/ 2147483646 h 289"/>
              <a:gd name="T18" fmla="*/ 0 w 192"/>
              <a:gd name="T19" fmla="*/ 2147483646 h 289"/>
              <a:gd name="T20" fmla="*/ 2147483646 w 192"/>
              <a:gd name="T21" fmla="*/ 2147483646 h 289"/>
              <a:gd name="T22" fmla="*/ 2147483646 w 192"/>
              <a:gd name="T23" fmla="*/ 2147483646 h 289"/>
              <a:gd name="T24" fmla="*/ 2147483646 w 192"/>
              <a:gd name="T25" fmla="*/ 2147483646 h 289"/>
              <a:gd name="T26" fmla="*/ 2147483646 w 192"/>
              <a:gd name="T27" fmla="*/ 2147483646 h 289"/>
              <a:gd name="T28" fmla="*/ 2147483646 w 192"/>
              <a:gd name="T29" fmla="*/ 2147483646 h 289"/>
              <a:gd name="T30" fmla="*/ 2147483646 w 192"/>
              <a:gd name="T31" fmla="*/ 2147483646 h 289"/>
              <a:gd name="T32" fmla="*/ 2147483646 w 192"/>
              <a:gd name="T33" fmla="*/ 2147483646 h 289"/>
              <a:gd name="T34" fmla="*/ 2147483646 w 192"/>
              <a:gd name="T35" fmla="*/ 2147483646 h 289"/>
              <a:gd name="T36" fmla="*/ 2147483646 w 192"/>
              <a:gd name="T37" fmla="*/ 2147483646 h 289"/>
              <a:gd name="T38" fmla="*/ 2147483646 w 192"/>
              <a:gd name="T39" fmla="*/ 2147483646 h 289"/>
              <a:gd name="T40" fmla="*/ 2147483646 w 192"/>
              <a:gd name="T41" fmla="*/ 2147483646 h 289"/>
              <a:gd name="T42" fmla="*/ 2147483646 w 192"/>
              <a:gd name="T43" fmla="*/ 2147483646 h 289"/>
              <a:gd name="T44" fmla="*/ 2147483646 w 192"/>
              <a:gd name="T45" fmla="*/ 2147483646 h 289"/>
              <a:gd name="T46" fmla="*/ 2147483646 w 192"/>
              <a:gd name="T47" fmla="*/ 2147483646 h 289"/>
              <a:gd name="T48" fmla="*/ 2147483646 w 192"/>
              <a:gd name="T49" fmla="*/ 2147483646 h 289"/>
              <a:gd name="T50" fmla="*/ 2147483646 w 192"/>
              <a:gd name="T51" fmla="*/ 2147483646 h 289"/>
              <a:gd name="T52" fmla="*/ 2147483646 w 192"/>
              <a:gd name="T53" fmla="*/ 2147483646 h 289"/>
              <a:gd name="T54" fmla="*/ 2147483646 w 192"/>
              <a:gd name="T55" fmla="*/ 2147483646 h 289"/>
              <a:gd name="T56" fmla="*/ 2147483646 w 192"/>
              <a:gd name="T57" fmla="*/ 2147483646 h 289"/>
              <a:gd name="T58" fmla="*/ 2147483646 w 192"/>
              <a:gd name="T59" fmla="*/ 2147483646 h 289"/>
              <a:gd name="T60" fmla="*/ 2147483646 w 192"/>
              <a:gd name="T61" fmla="*/ 2147483646 h 289"/>
              <a:gd name="T62" fmla="*/ 2147483646 w 192"/>
              <a:gd name="T63" fmla="*/ 2147483646 h 289"/>
              <a:gd name="T64" fmla="*/ 2147483646 w 192"/>
              <a:gd name="T65" fmla="*/ 2147483646 h 289"/>
              <a:gd name="T66" fmla="*/ 2147483646 w 192"/>
              <a:gd name="T67" fmla="*/ 2147483646 h 289"/>
              <a:gd name="T68" fmla="*/ 2147483646 w 192"/>
              <a:gd name="T69" fmla="*/ 2147483646 h 289"/>
              <a:gd name="T70" fmla="*/ 2147483646 w 192"/>
              <a:gd name="T71" fmla="*/ 2147483646 h 289"/>
              <a:gd name="T72" fmla="*/ 2147483646 w 192"/>
              <a:gd name="T73" fmla="*/ 2147483646 h 289"/>
              <a:gd name="T74" fmla="*/ 2147483646 w 192"/>
              <a:gd name="T75" fmla="*/ 2147483646 h 289"/>
              <a:gd name="T76" fmla="*/ 2147483646 w 192"/>
              <a:gd name="T77" fmla="*/ 2147483646 h 289"/>
              <a:gd name="T78" fmla="*/ 2147483646 w 192"/>
              <a:gd name="T79" fmla="*/ 2147483646 h 289"/>
              <a:gd name="T80" fmla="*/ 2147483646 w 192"/>
              <a:gd name="T81" fmla="*/ 2147483646 h 289"/>
              <a:gd name="T82" fmla="*/ 2147483646 w 192"/>
              <a:gd name="T83" fmla="*/ 2147483646 h 289"/>
              <a:gd name="T84" fmla="*/ 2147483646 w 192"/>
              <a:gd name="T85" fmla="*/ 2147483646 h 289"/>
              <a:gd name="T86" fmla="*/ 2147483646 w 192"/>
              <a:gd name="T87" fmla="*/ 2147483646 h 289"/>
              <a:gd name="T88" fmla="*/ 2147483646 w 192"/>
              <a:gd name="T89" fmla="*/ 2147483646 h 289"/>
              <a:gd name="T90" fmla="*/ 2147483646 w 192"/>
              <a:gd name="T91" fmla="*/ 2147483646 h 289"/>
              <a:gd name="T92" fmla="*/ 2147483646 w 192"/>
              <a:gd name="T93" fmla="*/ 2147483646 h 28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文本框 56"/>
          <p:cNvSpPr txBox="1"/>
          <p:nvPr/>
        </p:nvSpPr>
        <p:spPr>
          <a:xfrm>
            <a:off x="9304717" y="1574800"/>
            <a:ext cx="2510668" cy="1198880"/>
          </a:xfrm>
          <a:prstGeom prst="rect">
            <a:avLst/>
          </a:prstGeom>
          <a:noFill/>
        </p:spPr>
        <p:txBody>
          <a:bodyPr wrap="square" rtlCol="0">
            <a:spAutoFit/>
          </a:bodyPr>
          <a:lstStyle/>
          <a:p>
            <a:r>
              <a:rPr lang="en-US" altLang="zh-CN" dirty="0">
                <a:solidFill>
                  <a:schemeClr val="bg1"/>
                </a:solidFill>
                <a:cs typeface="+mn-ea"/>
                <a:sym typeface="+mn-lt"/>
              </a:rPr>
              <a:t>4.</a:t>
            </a:r>
            <a:r>
              <a:rPr lang="zh-CN" altLang="en-US" dirty="0">
                <a:solidFill>
                  <a:schemeClr val="bg1"/>
                </a:solidFill>
                <a:cs typeface="+mn-ea"/>
                <a:sym typeface="+mn-lt"/>
              </a:rPr>
              <a:t>店铺数据整理、分析、总结，售前工作流程图制作，分担周报月报制作工作。</a:t>
            </a:r>
          </a:p>
        </p:txBody>
      </p:sp>
      <p:sp>
        <p:nvSpPr>
          <p:cNvPr id="58" name="文本框 57"/>
          <p:cNvSpPr txBox="1"/>
          <p:nvPr/>
        </p:nvSpPr>
        <p:spPr>
          <a:xfrm>
            <a:off x="9263955" y="2896083"/>
            <a:ext cx="2510668" cy="1200329"/>
          </a:xfrm>
          <a:prstGeom prst="rect">
            <a:avLst/>
          </a:prstGeom>
          <a:noFill/>
        </p:spPr>
        <p:txBody>
          <a:bodyPr wrap="square" rtlCol="0">
            <a:spAutoFit/>
          </a:bodyPr>
          <a:lstStyle/>
          <a:p>
            <a:r>
              <a:rPr lang="en-US" altLang="zh-CN" dirty="0">
                <a:solidFill>
                  <a:schemeClr val="bg1"/>
                </a:solidFill>
                <a:cs typeface="+mn-ea"/>
                <a:sym typeface="+mn-lt"/>
              </a:rPr>
              <a:t>5.</a:t>
            </a:r>
            <a:r>
              <a:rPr lang="zh-CN" altLang="en-US" dirty="0">
                <a:solidFill>
                  <a:schemeClr val="bg1"/>
                </a:solidFill>
                <a:cs typeface="+mn-ea"/>
                <a:sym typeface="+mn-lt"/>
              </a:rPr>
              <a:t>电话联系客户处理售前售后问题；回访客户，为客用药指导以及新的活动介绍。</a:t>
            </a:r>
          </a:p>
        </p:txBody>
      </p:sp>
      <p:sp>
        <p:nvSpPr>
          <p:cNvPr id="60" name="文本框 59"/>
          <p:cNvSpPr txBox="1"/>
          <p:nvPr/>
        </p:nvSpPr>
        <p:spPr>
          <a:xfrm>
            <a:off x="622418" y="4640657"/>
            <a:ext cx="2510668" cy="1200329"/>
          </a:xfrm>
          <a:prstGeom prst="rect">
            <a:avLst/>
          </a:prstGeom>
          <a:noFill/>
        </p:spPr>
        <p:txBody>
          <a:bodyPr wrap="square" rtlCol="0">
            <a:spAutoFit/>
          </a:bodyPr>
          <a:lstStyle/>
          <a:p>
            <a:r>
              <a:rPr lang="en-US" altLang="zh-CN" dirty="0">
                <a:solidFill>
                  <a:schemeClr val="bg1"/>
                </a:solidFill>
                <a:cs typeface="+mn-ea"/>
                <a:sym typeface="+mn-lt"/>
              </a:rPr>
              <a:t>3.</a:t>
            </a:r>
            <a:r>
              <a:rPr lang="zh-CN" altLang="en-US" dirty="0">
                <a:solidFill>
                  <a:schemeClr val="bg1"/>
                </a:solidFill>
                <a:cs typeface="+mn-ea"/>
                <a:sym typeface="+mn-lt"/>
              </a:rPr>
              <a:t>日常售前运营活动交接，店铺活动异常反馈处理，售后问题运营沟通转接处理。</a:t>
            </a:r>
          </a:p>
        </p:txBody>
      </p:sp>
      <p:sp>
        <p:nvSpPr>
          <p:cNvPr id="63" name="文本框 62"/>
          <p:cNvSpPr txBox="1"/>
          <p:nvPr/>
        </p:nvSpPr>
        <p:spPr>
          <a:xfrm>
            <a:off x="9290052" y="4632325"/>
            <a:ext cx="2510668" cy="922020"/>
          </a:xfrm>
          <a:prstGeom prst="rect">
            <a:avLst/>
          </a:prstGeom>
          <a:noFill/>
        </p:spPr>
        <p:txBody>
          <a:bodyPr wrap="square" rtlCol="0">
            <a:spAutoFit/>
          </a:bodyPr>
          <a:lstStyle/>
          <a:p>
            <a:r>
              <a:rPr lang="en-US" altLang="zh-CN" dirty="0">
                <a:solidFill>
                  <a:schemeClr val="bg1"/>
                </a:solidFill>
                <a:cs typeface="+mn-ea"/>
                <a:sym typeface="+mn-lt"/>
              </a:rPr>
              <a:t>6.</a:t>
            </a:r>
            <a:r>
              <a:rPr lang="zh-CN" altLang="en-US" dirty="0">
                <a:solidFill>
                  <a:schemeClr val="bg1"/>
                </a:solidFill>
                <a:cs typeface="+mn-ea"/>
                <a:sym typeface="+mn-lt"/>
              </a:rPr>
              <a:t>认真完成领导分配的各种任务，积极参加公司部门组织的各种活动。</a:t>
            </a:r>
          </a:p>
        </p:txBody>
      </p:sp>
      <p:sp>
        <p:nvSpPr>
          <p:cNvPr id="64" name="文本框 63"/>
          <p:cNvSpPr txBox="1"/>
          <p:nvPr/>
        </p:nvSpPr>
        <p:spPr>
          <a:xfrm>
            <a:off x="5298259" y="4419107"/>
            <a:ext cx="2699641" cy="523220"/>
          </a:xfrm>
          <a:prstGeom prst="rect">
            <a:avLst/>
          </a:prstGeom>
          <a:noFill/>
        </p:spPr>
        <p:txBody>
          <a:bodyPr wrap="square" rtlCol="0">
            <a:spAutoFit/>
          </a:bodyPr>
          <a:lstStyle/>
          <a:p>
            <a:r>
              <a:rPr lang="zh-CN" altLang="en-US" sz="2800" b="1" dirty="0">
                <a:solidFill>
                  <a:schemeClr val="bg1"/>
                </a:solidFill>
                <a:cs typeface="+mn-ea"/>
                <a:sym typeface="+mn-lt"/>
              </a:rPr>
              <a:t>我的工作</a:t>
            </a:r>
          </a:p>
        </p:txBody>
      </p:sp>
      <p:sp>
        <p:nvSpPr>
          <p:cNvPr id="98" name="文本框 97"/>
          <p:cNvSpPr txBox="1"/>
          <p:nvPr/>
        </p:nvSpPr>
        <p:spPr>
          <a:xfrm>
            <a:off x="574148" y="1585989"/>
            <a:ext cx="2510668" cy="1200329"/>
          </a:xfrm>
          <a:prstGeom prst="rect">
            <a:avLst/>
          </a:prstGeom>
          <a:noFill/>
        </p:spPr>
        <p:txBody>
          <a:bodyPr wrap="square" rtlCol="0">
            <a:spAutoFit/>
          </a:bodyPr>
          <a:lstStyle/>
          <a:p>
            <a:r>
              <a:rPr lang="en-US" altLang="zh-CN" dirty="0">
                <a:solidFill>
                  <a:schemeClr val="bg1"/>
                </a:solidFill>
                <a:cs typeface="+mn-ea"/>
                <a:sym typeface="+mn-lt"/>
              </a:rPr>
              <a:t>1.</a:t>
            </a:r>
            <a:r>
              <a:rPr lang="zh-CN" altLang="en-US" dirty="0">
                <a:solidFill>
                  <a:schemeClr val="bg1"/>
                </a:solidFill>
                <a:cs typeface="+mn-ea"/>
                <a:sym typeface="+mn-lt"/>
              </a:rPr>
              <a:t>登陆各个平台接待软件，接待客户，为客户解答各种售前售后问题，完成自己的销售小目标。</a:t>
            </a:r>
          </a:p>
        </p:txBody>
      </p:sp>
      <p:sp>
        <p:nvSpPr>
          <p:cNvPr id="99" name="文本框 98"/>
          <p:cNvSpPr txBox="1"/>
          <p:nvPr/>
        </p:nvSpPr>
        <p:spPr>
          <a:xfrm>
            <a:off x="590164" y="3067950"/>
            <a:ext cx="2510668" cy="1200329"/>
          </a:xfrm>
          <a:prstGeom prst="rect">
            <a:avLst/>
          </a:prstGeom>
          <a:noFill/>
        </p:spPr>
        <p:txBody>
          <a:bodyPr wrap="square" rtlCol="0">
            <a:spAutoFit/>
          </a:bodyPr>
          <a:lstStyle/>
          <a:p>
            <a:r>
              <a:rPr lang="en-US" altLang="zh-CN" dirty="0">
                <a:solidFill>
                  <a:schemeClr val="bg1"/>
                </a:solidFill>
                <a:cs typeface="+mn-ea"/>
                <a:sym typeface="+mn-lt"/>
              </a:rPr>
              <a:t>2.</a:t>
            </a:r>
            <a:r>
              <a:rPr lang="zh-CN" altLang="en-US" dirty="0">
                <a:solidFill>
                  <a:schemeClr val="bg1"/>
                </a:solidFill>
                <a:cs typeface="+mn-ea"/>
                <a:sym typeface="+mn-lt"/>
              </a:rPr>
              <a:t>日常检查机器人接待比例，设置修改日常使用话术及机器人店铺知识库内容。</a:t>
            </a:r>
          </a:p>
        </p:txBody>
      </p:sp>
      <p:pic>
        <p:nvPicPr>
          <p:cNvPr id="115" name="图片 114"/>
          <p:cNvPicPr/>
          <p:nvPr/>
        </p:nvPicPr>
        <p:blipFill rotWithShape="1">
          <a:blip r:embed="rId2" cstate="print">
            <a:extLst>
              <a:ext uri="{28A0092B-C50C-407E-A947-70E740481C1C}">
                <a14:useLocalDpi xmlns:a14="http://schemas.microsoft.com/office/drawing/2010/main" val="0"/>
              </a:ext>
            </a:extLst>
          </a:blip>
          <a:srcRect l="21772" t="458" r="22283" b="1796"/>
          <a:stretch>
            <a:fillRect/>
          </a:stretch>
        </p:blipFill>
        <p:spPr bwMode="auto">
          <a:xfrm>
            <a:off x="5177523" y="2586355"/>
            <a:ext cx="1711960" cy="1681480"/>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animEffect transition="in" filter="fade">
                                      <p:cBhvr>
                                        <p:cTn id="34" dur="500"/>
                                        <p:tgtEl>
                                          <p:spTgt spid="4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53" presetClass="entr" presetSubtype="16"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p:cTn id="67" dur="500" fill="hold"/>
                                        <p:tgtEl>
                                          <p:spTgt spid="48"/>
                                        </p:tgtEl>
                                        <p:attrNameLst>
                                          <p:attrName>ppt_w</p:attrName>
                                        </p:attrNameLst>
                                      </p:cBhvr>
                                      <p:tavLst>
                                        <p:tav tm="0">
                                          <p:val>
                                            <p:fltVal val="0"/>
                                          </p:val>
                                        </p:tav>
                                        <p:tav tm="100000">
                                          <p:val>
                                            <p:strVal val="#ppt_w"/>
                                          </p:val>
                                        </p:tav>
                                      </p:tavLst>
                                    </p:anim>
                                    <p:anim calcmode="lin" valueType="num">
                                      <p:cBhvr>
                                        <p:cTn id="68" dur="500" fill="hold"/>
                                        <p:tgtEl>
                                          <p:spTgt spid="48"/>
                                        </p:tgtEl>
                                        <p:attrNameLst>
                                          <p:attrName>ppt_h</p:attrName>
                                        </p:attrNameLst>
                                      </p:cBhvr>
                                      <p:tavLst>
                                        <p:tav tm="0">
                                          <p:val>
                                            <p:fltVal val="0"/>
                                          </p:val>
                                        </p:tav>
                                        <p:tav tm="100000">
                                          <p:val>
                                            <p:strVal val="#ppt_h"/>
                                          </p:val>
                                        </p:tav>
                                      </p:tavLst>
                                    </p:anim>
                                    <p:animEffect transition="in" filter="fade">
                                      <p:cBhvr>
                                        <p:cTn id="69" dur="500"/>
                                        <p:tgtEl>
                                          <p:spTgt spid="4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 calcmode="lin" valueType="num">
                                      <p:cBhvr>
                                        <p:cTn id="72" dur="500" fill="hold"/>
                                        <p:tgtEl>
                                          <p:spTgt spid="49"/>
                                        </p:tgtEl>
                                        <p:attrNameLst>
                                          <p:attrName>ppt_w</p:attrName>
                                        </p:attrNameLst>
                                      </p:cBhvr>
                                      <p:tavLst>
                                        <p:tav tm="0">
                                          <p:val>
                                            <p:fltVal val="0"/>
                                          </p:val>
                                        </p:tav>
                                        <p:tav tm="100000">
                                          <p:val>
                                            <p:strVal val="#ppt_w"/>
                                          </p:val>
                                        </p:tav>
                                      </p:tavLst>
                                    </p:anim>
                                    <p:anim calcmode="lin" valueType="num">
                                      <p:cBhvr>
                                        <p:cTn id="73" dur="500" fill="hold"/>
                                        <p:tgtEl>
                                          <p:spTgt spid="49"/>
                                        </p:tgtEl>
                                        <p:attrNameLst>
                                          <p:attrName>ppt_h</p:attrName>
                                        </p:attrNameLst>
                                      </p:cBhvr>
                                      <p:tavLst>
                                        <p:tav tm="0">
                                          <p:val>
                                            <p:fltVal val="0"/>
                                          </p:val>
                                        </p:tav>
                                        <p:tav tm="100000">
                                          <p:val>
                                            <p:strVal val="#ppt_h"/>
                                          </p:val>
                                        </p:tav>
                                      </p:tavLst>
                                    </p:anim>
                                    <p:animEffect transition="in" filter="fade">
                                      <p:cBhvr>
                                        <p:cTn id="74" dur="500"/>
                                        <p:tgtEl>
                                          <p:spTgt spid="49"/>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 calcmode="lin" valueType="num">
                                      <p:cBhvr>
                                        <p:cTn id="77" dur="500" fill="hold"/>
                                        <p:tgtEl>
                                          <p:spTgt spid="50"/>
                                        </p:tgtEl>
                                        <p:attrNameLst>
                                          <p:attrName>ppt_w</p:attrName>
                                        </p:attrNameLst>
                                      </p:cBhvr>
                                      <p:tavLst>
                                        <p:tav tm="0">
                                          <p:val>
                                            <p:fltVal val="0"/>
                                          </p:val>
                                        </p:tav>
                                        <p:tav tm="100000">
                                          <p:val>
                                            <p:strVal val="#ppt_w"/>
                                          </p:val>
                                        </p:tav>
                                      </p:tavLst>
                                    </p:anim>
                                    <p:anim calcmode="lin" valueType="num">
                                      <p:cBhvr>
                                        <p:cTn id="78" dur="500" fill="hold"/>
                                        <p:tgtEl>
                                          <p:spTgt spid="50"/>
                                        </p:tgtEl>
                                        <p:attrNameLst>
                                          <p:attrName>ppt_h</p:attrName>
                                        </p:attrNameLst>
                                      </p:cBhvr>
                                      <p:tavLst>
                                        <p:tav tm="0">
                                          <p:val>
                                            <p:fltVal val="0"/>
                                          </p:val>
                                        </p:tav>
                                        <p:tav tm="100000">
                                          <p:val>
                                            <p:strVal val="#ppt_h"/>
                                          </p:val>
                                        </p:tav>
                                      </p:tavLst>
                                    </p:anim>
                                    <p:animEffect transition="in" filter="fade">
                                      <p:cBhvr>
                                        <p:cTn id="79" dur="500"/>
                                        <p:tgtEl>
                                          <p:spTgt spid="50"/>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p:cTn id="82" dur="500" fill="hold"/>
                                        <p:tgtEl>
                                          <p:spTgt spid="51"/>
                                        </p:tgtEl>
                                        <p:attrNameLst>
                                          <p:attrName>ppt_w</p:attrName>
                                        </p:attrNameLst>
                                      </p:cBhvr>
                                      <p:tavLst>
                                        <p:tav tm="0">
                                          <p:val>
                                            <p:fltVal val="0"/>
                                          </p:val>
                                        </p:tav>
                                        <p:tav tm="100000">
                                          <p:val>
                                            <p:strVal val="#ppt_w"/>
                                          </p:val>
                                        </p:tav>
                                      </p:tavLst>
                                    </p:anim>
                                    <p:anim calcmode="lin" valueType="num">
                                      <p:cBhvr>
                                        <p:cTn id="83" dur="500" fill="hold"/>
                                        <p:tgtEl>
                                          <p:spTgt spid="51"/>
                                        </p:tgtEl>
                                        <p:attrNameLst>
                                          <p:attrName>ppt_h</p:attrName>
                                        </p:attrNameLst>
                                      </p:cBhvr>
                                      <p:tavLst>
                                        <p:tav tm="0">
                                          <p:val>
                                            <p:fltVal val="0"/>
                                          </p:val>
                                        </p:tav>
                                        <p:tav tm="100000">
                                          <p:val>
                                            <p:strVal val="#ppt_h"/>
                                          </p:val>
                                        </p:tav>
                                      </p:tavLst>
                                    </p:anim>
                                    <p:animEffect transition="in" filter="fade">
                                      <p:cBhvr>
                                        <p:cTn id="84" dur="500"/>
                                        <p:tgtEl>
                                          <p:spTgt spid="51"/>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p:cTn id="87" dur="500" fill="hold"/>
                                        <p:tgtEl>
                                          <p:spTgt spid="52"/>
                                        </p:tgtEl>
                                        <p:attrNameLst>
                                          <p:attrName>ppt_w</p:attrName>
                                        </p:attrNameLst>
                                      </p:cBhvr>
                                      <p:tavLst>
                                        <p:tav tm="0">
                                          <p:val>
                                            <p:fltVal val="0"/>
                                          </p:val>
                                        </p:tav>
                                        <p:tav tm="100000">
                                          <p:val>
                                            <p:strVal val="#ppt_w"/>
                                          </p:val>
                                        </p:tav>
                                      </p:tavLst>
                                    </p:anim>
                                    <p:anim calcmode="lin" valueType="num">
                                      <p:cBhvr>
                                        <p:cTn id="88" dur="500" fill="hold"/>
                                        <p:tgtEl>
                                          <p:spTgt spid="52"/>
                                        </p:tgtEl>
                                        <p:attrNameLst>
                                          <p:attrName>ppt_h</p:attrName>
                                        </p:attrNameLst>
                                      </p:cBhvr>
                                      <p:tavLst>
                                        <p:tav tm="0">
                                          <p:val>
                                            <p:fltVal val="0"/>
                                          </p:val>
                                        </p:tav>
                                        <p:tav tm="100000">
                                          <p:val>
                                            <p:strVal val="#ppt_h"/>
                                          </p:val>
                                        </p:tav>
                                      </p:tavLst>
                                    </p:anim>
                                    <p:animEffect transition="in" filter="fade">
                                      <p:cBhvr>
                                        <p:cTn id="89" dur="500"/>
                                        <p:tgtEl>
                                          <p:spTgt spid="52"/>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3"/>
                                        </p:tgtEl>
                                        <p:attrNameLst>
                                          <p:attrName>style.visibility</p:attrName>
                                        </p:attrNameLst>
                                      </p:cBhvr>
                                      <p:to>
                                        <p:strVal val="visible"/>
                                      </p:to>
                                    </p:set>
                                    <p:anim calcmode="lin" valueType="num">
                                      <p:cBhvr>
                                        <p:cTn id="92" dur="500" fill="hold"/>
                                        <p:tgtEl>
                                          <p:spTgt spid="53"/>
                                        </p:tgtEl>
                                        <p:attrNameLst>
                                          <p:attrName>ppt_w</p:attrName>
                                        </p:attrNameLst>
                                      </p:cBhvr>
                                      <p:tavLst>
                                        <p:tav tm="0">
                                          <p:val>
                                            <p:fltVal val="0"/>
                                          </p:val>
                                        </p:tav>
                                        <p:tav tm="100000">
                                          <p:val>
                                            <p:strVal val="#ppt_w"/>
                                          </p:val>
                                        </p:tav>
                                      </p:tavLst>
                                    </p:anim>
                                    <p:anim calcmode="lin" valueType="num">
                                      <p:cBhvr>
                                        <p:cTn id="93" dur="500" fill="hold"/>
                                        <p:tgtEl>
                                          <p:spTgt spid="53"/>
                                        </p:tgtEl>
                                        <p:attrNameLst>
                                          <p:attrName>ppt_h</p:attrName>
                                        </p:attrNameLst>
                                      </p:cBhvr>
                                      <p:tavLst>
                                        <p:tav tm="0">
                                          <p:val>
                                            <p:fltVal val="0"/>
                                          </p:val>
                                        </p:tav>
                                        <p:tav tm="100000">
                                          <p:val>
                                            <p:strVal val="#ppt_h"/>
                                          </p:val>
                                        </p:tav>
                                      </p:tavLst>
                                    </p:anim>
                                    <p:animEffect transition="in" filter="fade">
                                      <p:cBhvr>
                                        <p:cTn id="94" dur="500"/>
                                        <p:tgtEl>
                                          <p:spTgt spid="53"/>
                                        </p:tgtEl>
                                      </p:cBhvr>
                                    </p:animEffect>
                                  </p:childTnLst>
                                </p:cTn>
                              </p:par>
                              <p:par>
                                <p:cTn id="95" presetID="2" presetClass="entr" presetSubtype="4"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 calcmode="lin" valueType="num">
                                      <p:cBhvr additive="base">
                                        <p:cTn id="97" dur="500" fill="hold"/>
                                        <p:tgtEl>
                                          <p:spTgt spid="57"/>
                                        </p:tgtEl>
                                        <p:attrNameLst>
                                          <p:attrName>ppt_x</p:attrName>
                                        </p:attrNameLst>
                                      </p:cBhvr>
                                      <p:tavLst>
                                        <p:tav tm="0">
                                          <p:val>
                                            <p:strVal val="#ppt_x"/>
                                          </p:val>
                                        </p:tav>
                                        <p:tav tm="100000">
                                          <p:val>
                                            <p:strVal val="#ppt_x"/>
                                          </p:val>
                                        </p:tav>
                                      </p:tavLst>
                                    </p:anim>
                                    <p:anim calcmode="lin" valueType="num">
                                      <p:cBhvr additive="base">
                                        <p:cTn id="98" dur="500" fill="hold"/>
                                        <p:tgtEl>
                                          <p:spTgt spid="57"/>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anim calcmode="lin" valueType="num">
                                      <p:cBhvr additive="base">
                                        <p:cTn id="109" dur="500" fill="hold"/>
                                        <p:tgtEl>
                                          <p:spTgt spid="63"/>
                                        </p:tgtEl>
                                        <p:attrNameLst>
                                          <p:attrName>ppt_x</p:attrName>
                                        </p:attrNameLst>
                                      </p:cBhvr>
                                      <p:tavLst>
                                        <p:tav tm="0">
                                          <p:val>
                                            <p:strVal val="#ppt_x"/>
                                          </p:val>
                                        </p:tav>
                                        <p:tav tm="100000">
                                          <p:val>
                                            <p:strVal val="#ppt_x"/>
                                          </p:val>
                                        </p:tav>
                                      </p:tavLst>
                                    </p:anim>
                                    <p:anim calcmode="lin" valueType="num">
                                      <p:cBhvr additive="base">
                                        <p:cTn id="110" dur="500" fill="hold"/>
                                        <p:tgtEl>
                                          <p:spTgt spid="6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 calcmode="lin" valueType="num">
                                      <p:cBhvr additive="base">
                                        <p:cTn id="113" dur="500" fill="hold"/>
                                        <p:tgtEl>
                                          <p:spTgt spid="64"/>
                                        </p:tgtEl>
                                        <p:attrNameLst>
                                          <p:attrName>ppt_x</p:attrName>
                                        </p:attrNameLst>
                                      </p:cBhvr>
                                      <p:tavLst>
                                        <p:tav tm="0">
                                          <p:val>
                                            <p:strVal val="#ppt_x"/>
                                          </p:val>
                                        </p:tav>
                                        <p:tav tm="100000">
                                          <p:val>
                                            <p:strVal val="#ppt_x"/>
                                          </p:val>
                                        </p:tav>
                                      </p:tavLst>
                                    </p:anim>
                                    <p:anim calcmode="lin" valueType="num">
                                      <p:cBhvr additive="base">
                                        <p:cTn id="114" dur="500" fill="hold"/>
                                        <p:tgtEl>
                                          <p:spTgt spid="64"/>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98"/>
                                        </p:tgtEl>
                                        <p:attrNameLst>
                                          <p:attrName>style.visibility</p:attrName>
                                        </p:attrNameLst>
                                      </p:cBhvr>
                                      <p:to>
                                        <p:strVal val="visible"/>
                                      </p:to>
                                    </p:set>
                                    <p:anim calcmode="lin" valueType="num">
                                      <p:cBhvr additive="base">
                                        <p:cTn id="117" dur="500" fill="hold"/>
                                        <p:tgtEl>
                                          <p:spTgt spid="98"/>
                                        </p:tgtEl>
                                        <p:attrNameLst>
                                          <p:attrName>ppt_x</p:attrName>
                                        </p:attrNameLst>
                                      </p:cBhvr>
                                      <p:tavLst>
                                        <p:tav tm="0">
                                          <p:val>
                                            <p:strVal val="#ppt_x"/>
                                          </p:val>
                                        </p:tav>
                                        <p:tav tm="100000">
                                          <p:val>
                                            <p:strVal val="#ppt_x"/>
                                          </p:val>
                                        </p:tav>
                                      </p:tavLst>
                                    </p:anim>
                                    <p:anim calcmode="lin" valueType="num">
                                      <p:cBhvr additive="base">
                                        <p:cTn id="118" dur="500" fill="hold"/>
                                        <p:tgtEl>
                                          <p:spTgt spid="98"/>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99"/>
                                        </p:tgtEl>
                                        <p:attrNameLst>
                                          <p:attrName>style.visibility</p:attrName>
                                        </p:attrNameLst>
                                      </p:cBhvr>
                                      <p:to>
                                        <p:strVal val="visible"/>
                                      </p:to>
                                    </p:set>
                                    <p:anim calcmode="lin" valueType="num">
                                      <p:cBhvr additive="base">
                                        <p:cTn id="121" dur="500" fill="hold"/>
                                        <p:tgtEl>
                                          <p:spTgt spid="99"/>
                                        </p:tgtEl>
                                        <p:attrNameLst>
                                          <p:attrName>ppt_x</p:attrName>
                                        </p:attrNameLst>
                                      </p:cBhvr>
                                      <p:tavLst>
                                        <p:tav tm="0">
                                          <p:val>
                                            <p:strVal val="#ppt_x"/>
                                          </p:val>
                                        </p:tav>
                                        <p:tav tm="100000">
                                          <p:val>
                                            <p:strVal val="#ppt_x"/>
                                          </p:val>
                                        </p:tav>
                                      </p:tavLst>
                                    </p:anim>
                                    <p:anim calcmode="lin" valueType="num">
                                      <p:cBhvr additive="base">
                                        <p:cTn id="122" dur="500" fill="hold"/>
                                        <p:tgtEl>
                                          <p:spTgt spid="99"/>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115"/>
                                        </p:tgtEl>
                                        <p:attrNameLst>
                                          <p:attrName>style.visibility</p:attrName>
                                        </p:attrNameLst>
                                      </p:cBhvr>
                                      <p:to>
                                        <p:strVal val="visible"/>
                                      </p:to>
                                    </p:set>
                                    <p:anim calcmode="lin" valueType="num">
                                      <p:cBhvr additive="base">
                                        <p:cTn id="125" dur="500" fill="hold"/>
                                        <p:tgtEl>
                                          <p:spTgt spid="115"/>
                                        </p:tgtEl>
                                        <p:attrNameLst>
                                          <p:attrName>ppt_x</p:attrName>
                                        </p:attrNameLst>
                                      </p:cBhvr>
                                      <p:tavLst>
                                        <p:tav tm="0">
                                          <p:val>
                                            <p:strVal val="#ppt_x"/>
                                          </p:val>
                                        </p:tav>
                                        <p:tav tm="100000">
                                          <p:val>
                                            <p:strVal val="#ppt_x"/>
                                          </p:val>
                                        </p:tav>
                                      </p:tavLst>
                                    </p:anim>
                                    <p:anim calcmode="lin" valueType="num">
                                      <p:cBhvr additive="base">
                                        <p:cTn id="126"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0" grpId="0" animBg="1"/>
      <p:bldP spid="41" grpId="0" animBg="1"/>
      <p:bldP spid="42" grpId="0" animBg="1"/>
      <p:bldP spid="48" grpId="0" animBg="1"/>
      <p:bldP spid="49" grpId="0" animBg="1"/>
      <p:bldP spid="50" grpId="0" animBg="1"/>
      <p:bldP spid="51" grpId="0" animBg="1"/>
      <p:bldP spid="52" grpId="0" animBg="1"/>
      <p:bldP spid="53" grpId="0" animBg="1"/>
      <p:bldP spid="57" grpId="0"/>
      <p:bldP spid="58" grpId="0"/>
      <p:bldP spid="60" grpId="0"/>
      <p:bldP spid="63" grpId="0"/>
      <p:bldP spid="64" grpId="0"/>
      <p:bldP spid="98" grpId="0"/>
      <p:bldP spid="9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69918" y="260400"/>
            <a:ext cx="4200816" cy="413975"/>
          </a:xfrm>
        </p:spPr>
        <p:txBody>
          <a:bodyPr/>
          <a:lstStyle/>
          <a:p>
            <a:pPr algn="ctr"/>
            <a:r>
              <a:rPr kumimoji="1" lang="zh-CN" altLang="en-US" sz="2400" b="1" dirty="0">
                <a:solidFill>
                  <a:schemeClr val="bg1"/>
                </a:solidFill>
                <a:latin typeface="+mn-ea"/>
                <a:cs typeface="微软雅黑" panose="020B0503020204020204" charset="-122"/>
              </a:rPr>
              <a:t>工作完成情况</a:t>
            </a:r>
            <a:r>
              <a:rPr kumimoji="1" lang="en-US" altLang="zh-CN" dirty="0">
                <a:latin typeface="+mn-ea"/>
                <a:cs typeface="微软雅黑" panose="020B0503020204020204" charset="-122"/>
              </a:rPr>
              <a:t>-</a:t>
            </a:r>
            <a:r>
              <a:rPr kumimoji="1" lang="zh-CN" altLang="en-US" dirty="0">
                <a:latin typeface="+mn-ea"/>
                <a:cs typeface="微软雅黑" panose="020B0503020204020204" charset="-122"/>
              </a:rPr>
              <a:t>淘宝</a:t>
            </a:r>
            <a:endParaRPr kumimoji="1" lang="en-US" altLang="zh-CN" sz="2400" b="1" dirty="0">
              <a:solidFill>
                <a:schemeClr val="bg1"/>
              </a:solidFill>
              <a:latin typeface="+mn-ea"/>
              <a:cs typeface="微软雅黑" panose="020B0503020204020204" charset="-122"/>
            </a:endParaRPr>
          </a:p>
        </p:txBody>
      </p:sp>
      <p:graphicFrame>
        <p:nvGraphicFramePr>
          <p:cNvPr id="15" name="图表 14"/>
          <p:cNvGraphicFramePr/>
          <p:nvPr/>
        </p:nvGraphicFramePr>
        <p:xfrm>
          <a:off x="328229" y="2057248"/>
          <a:ext cx="5449719" cy="3571370"/>
        </p:xfrm>
        <a:graphic>
          <a:graphicData uri="http://schemas.openxmlformats.org/drawingml/2006/chart">
            <c:chart xmlns:c="http://schemas.openxmlformats.org/drawingml/2006/chart" xmlns:r="http://schemas.openxmlformats.org/officeDocument/2006/relationships" r:id="rId2"/>
          </a:graphicData>
        </a:graphic>
      </p:graphicFrame>
      <p:sp>
        <p:nvSpPr>
          <p:cNvPr id="64" name="椭圆 63"/>
          <p:cNvSpPr/>
          <p:nvPr/>
        </p:nvSpPr>
        <p:spPr>
          <a:xfrm>
            <a:off x="7030098" y="2421927"/>
            <a:ext cx="534097" cy="534015"/>
          </a:xfrm>
          <a:prstGeom prst="ellipse">
            <a:avLst/>
          </a:prstGeom>
          <a:noFill/>
          <a:ln w="55000" cap="flat" cmpd="thickThin" algn="ctr">
            <a:solidFill>
              <a:srgbClr val="2DA2BF"/>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65" name="文本框 28"/>
          <p:cNvSpPr txBox="1"/>
          <p:nvPr/>
        </p:nvSpPr>
        <p:spPr>
          <a:xfrm>
            <a:off x="7040601" y="2414728"/>
            <a:ext cx="525695" cy="552558"/>
          </a:xfrm>
          <a:prstGeom prst="rect">
            <a:avLst/>
          </a:prstGeom>
          <a:noFill/>
        </p:spPr>
        <p:txBody>
          <a:bodyPr wrap="square" lIns="86411" tIns="43205" rIns="86411" bIns="43205" rtlCol="0">
            <a:spAutoFit/>
          </a:bodyPr>
          <a:lstStyle/>
          <a:p>
            <a:pPr algn="ctr" fontAlgn="base">
              <a:spcBef>
                <a:spcPct val="0"/>
              </a:spcBef>
              <a:spcAft>
                <a:spcPct val="0"/>
              </a:spcAft>
            </a:pPr>
            <a:r>
              <a:rPr lang="en-US" altLang="zh-CN" sz="3000" dirty="0">
                <a:solidFill>
                  <a:srgbClr val="2DA2BF"/>
                </a:solidFill>
                <a:latin typeface="Arial" panose="020B0604020202020204" pitchFamily="34" charset="0"/>
                <a:ea typeface="微软雅黑" panose="020B0503020204020204" charset="-122"/>
                <a:cs typeface="+mn-ea"/>
                <a:sym typeface="+mn-lt"/>
              </a:rPr>
              <a:t>A</a:t>
            </a:r>
            <a:endParaRPr lang="zh-CN" altLang="en-US" sz="3000" dirty="0">
              <a:solidFill>
                <a:srgbClr val="2DA2BF"/>
              </a:solidFill>
              <a:latin typeface="Arial" panose="020B0604020202020204" pitchFamily="34" charset="0"/>
              <a:ea typeface="微软雅黑" panose="020B0503020204020204" charset="-122"/>
              <a:cs typeface="+mn-ea"/>
              <a:sym typeface="+mn-lt"/>
            </a:endParaRPr>
          </a:p>
        </p:txBody>
      </p:sp>
      <p:grpSp>
        <p:nvGrpSpPr>
          <p:cNvPr id="66" name="组合 8"/>
          <p:cNvGrpSpPr/>
          <p:nvPr/>
        </p:nvGrpSpPr>
        <p:grpSpPr>
          <a:xfrm>
            <a:off x="7700053" y="2390931"/>
            <a:ext cx="2785706" cy="646331"/>
            <a:chOff x="4655617" y="1565708"/>
            <a:chExt cx="2947673" cy="684015"/>
          </a:xfrm>
        </p:grpSpPr>
        <p:sp>
          <p:nvSpPr>
            <p:cNvPr id="67" name="文本框 15"/>
            <p:cNvSpPr txBox="1"/>
            <p:nvPr/>
          </p:nvSpPr>
          <p:spPr>
            <a:xfrm>
              <a:off x="4655617" y="1565708"/>
              <a:ext cx="2947673" cy="684015"/>
            </a:xfrm>
            <a:prstGeom prst="rect">
              <a:avLst/>
            </a:prstGeom>
            <a:noFill/>
          </p:spPr>
          <p:txBody>
            <a:bodyPr wrap="square" rtlCol="0">
              <a:spAutoFit/>
            </a:bodyPr>
            <a:lstStyle/>
            <a:p>
              <a:pPr fontAlgn="base">
                <a:spcBef>
                  <a:spcPct val="0"/>
                </a:spcBef>
                <a:spcAft>
                  <a:spcPct val="0"/>
                </a:spcAft>
              </a:pPr>
              <a:r>
                <a:rPr lang="en-US" altLang="zh-CN" dirty="0">
                  <a:solidFill>
                    <a:srgbClr val="2DA2BF"/>
                  </a:solidFill>
                  <a:latin typeface="Arial" panose="020B0604020202020204" pitchFamily="34" charset="0"/>
                  <a:ea typeface="微软雅黑" panose="020B0503020204020204" charset="-122"/>
                  <a:cs typeface="+mn-ea"/>
                  <a:sym typeface="+mn-lt"/>
                </a:rPr>
                <a:t>11-3</a:t>
              </a:r>
              <a:r>
                <a:rPr lang="zh-CN" altLang="en-US" dirty="0">
                  <a:solidFill>
                    <a:srgbClr val="2DA2BF"/>
                  </a:solidFill>
                  <a:latin typeface="Arial" panose="020B0604020202020204" pitchFamily="34" charset="0"/>
                  <a:ea typeface="微软雅黑" panose="020B0503020204020204" charset="-122"/>
                  <a:cs typeface="+mn-ea"/>
                  <a:sym typeface="+mn-lt"/>
                </a:rPr>
                <a:t>月份天猫平台销售额总额：</a:t>
              </a:r>
              <a:r>
                <a:rPr lang="en-US" altLang="zh-CN" dirty="0">
                  <a:solidFill>
                    <a:srgbClr val="2DA2BF"/>
                  </a:solidFill>
                  <a:latin typeface="Arial" panose="020B0604020202020204" pitchFamily="34" charset="0"/>
                  <a:ea typeface="微软雅黑" panose="020B0503020204020204" charset="-122"/>
                  <a:cs typeface="+mn-ea"/>
                  <a:sym typeface="+mn-lt"/>
                </a:rPr>
                <a:t>370126.62</a:t>
              </a:r>
              <a:endParaRPr lang="zh-CN" altLang="en-US" dirty="0">
                <a:solidFill>
                  <a:srgbClr val="2DA2BF"/>
                </a:solidFill>
                <a:latin typeface="Arial" panose="020B0604020202020204" pitchFamily="34" charset="0"/>
                <a:ea typeface="微软雅黑" panose="020B0503020204020204" charset="-122"/>
                <a:cs typeface="+mn-ea"/>
                <a:sym typeface="+mn-lt"/>
              </a:endParaRPr>
            </a:p>
          </p:txBody>
        </p:sp>
        <p:sp>
          <p:nvSpPr>
            <p:cNvPr id="68" name="文本框 16"/>
            <p:cNvSpPr txBox="1"/>
            <p:nvPr/>
          </p:nvSpPr>
          <p:spPr>
            <a:xfrm>
              <a:off x="4657840" y="1776589"/>
              <a:ext cx="2116110" cy="288535"/>
            </a:xfrm>
            <a:prstGeom prst="rect">
              <a:avLst/>
            </a:prstGeom>
            <a:noFill/>
          </p:spPr>
          <p:txBody>
            <a:bodyPr wrap="square" rtlCol="0">
              <a:spAutoFit/>
            </a:bodyPr>
            <a:lstStyle/>
            <a:p>
              <a:pPr algn="just" fontAlgn="base">
                <a:lnSpc>
                  <a:spcPct val="130000"/>
                </a:lnSpc>
                <a:spcBef>
                  <a:spcPct val="0"/>
                </a:spcBef>
                <a:spcAft>
                  <a:spcPct val="0"/>
                </a:spcAft>
              </a:pPr>
              <a:endParaRPr lang="en-US" altLang="zh-CN" sz="1000" dirty="0">
                <a:solidFill>
                  <a:schemeClr val="bg1"/>
                </a:solidFill>
                <a:latin typeface="Arial" panose="020B0604020202020204" pitchFamily="34" charset="0"/>
                <a:ea typeface="微软雅黑" panose="020B0503020204020204" charset="-122"/>
                <a:cs typeface="+mn-ea"/>
                <a:sym typeface="+mn-lt"/>
              </a:endParaRPr>
            </a:p>
          </p:txBody>
        </p:sp>
      </p:grpSp>
      <p:sp>
        <p:nvSpPr>
          <p:cNvPr id="69" name="椭圆 68"/>
          <p:cNvSpPr/>
          <p:nvPr/>
        </p:nvSpPr>
        <p:spPr>
          <a:xfrm>
            <a:off x="7030098" y="3308918"/>
            <a:ext cx="534097" cy="534015"/>
          </a:xfrm>
          <a:prstGeom prst="ellipse">
            <a:avLst/>
          </a:prstGeom>
          <a:noFill/>
          <a:ln w="55000" cap="flat" cmpd="thickThin" algn="ctr">
            <a:solidFill>
              <a:srgbClr val="DA1F28"/>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70" name="文本框 30"/>
          <p:cNvSpPr txBox="1"/>
          <p:nvPr/>
        </p:nvSpPr>
        <p:spPr>
          <a:xfrm>
            <a:off x="7040601" y="3302919"/>
            <a:ext cx="525695" cy="552558"/>
          </a:xfrm>
          <a:prstGeom prst="rect">
            <a:avLst/>
          </a:prstGeom>
          <a:noFill/>
        </p:spPr>
        <p:txBody>
          <a:bodyPr wrap="square" lIns="86411" tIns="43205" rIns="86411" bIns="43205" rtlCol="0">
            <a:spAutoFit/>
          </a:bodyPr>
          <a:lstStyle/>
          <a:p>
            <a:pPr algn="ctr" fontAlgn="base">
              <a:spcBef>
                <a:spcPct val="0"/>
              </a:spcBef>
              <a:spcAft>
                <a:spcPct val="0"/>
              </a:spcAft>
            </a:pPr>
            <a:r>
              <a:rPr lang="en-US" altLang="zh-CN" sz="3000" dirty="0">
                <a:solidFill>
                  <a:srgbClr val="DA1F28"/>
                </a:solidFill>
                <a:latin typeface="Arial" panose="020B0604020202020204" pitchFamily="34" charset="0"/>
                <a:ea typeface="微软雅黑" panose="020B0503020204020204" charset="-122"/>
                <a:cs typeface="+mn-ea"/>
                <a:sym typeface="+mn-lt"/>
              </a:rPr>
              <a:t>B</a:t>
            </a:r>
            <a:endParaRPr lang="zh-CN" altLang="en-US" sz="3000" dirty="0">
              <a:solidFill>
                <a:srgbClr val="DA1F28"/>
              </a:solidFill>
              <a:latin typeface="Arial" panose="020B0604020202020204" pitchFamily="34" charset="0"/>
              <a:ea typeface="微软雅黑" panose="020B0503020204020204" charset="-122"/>
              <a:cs typeface="+mn-ea"/>
              <a:sym typeface="+mn-lt"/>
            </a:endParaRPr>
          </a:p>
        </p:txBody>
      </p:sp>
      <p:grpSp>
        <p:nvGrpSpPr>
          <p:cNvPr id="71" name="组合 31"/>
          <p:cNvGrpSpPr/>
          <p:nvPr/>
        </p:nvGrpSpPr>
        <p:grpSpPr>
          <a:xfrm>
            <a:off x="7700053" y="3301832"/>
            <a:ext cx="2576984" cy="646331"/>
            <a:chOff x="4655617" y="1577095"/>
            <a:chExt cx="2726816" cy="684015"/>
          </a:xfrm>
        </p:grpSpPr>
        <p:sp>
          <p:nvSpPr>
            <p:cNvPr id="72" name="文本框 32"/>
            <p:cNvSpPr txBox="1"/>
            <p:nvPr/>
          </p:nvSpPr>
          <p:spPr>
            <a:xfrm>
              <a:off x="4655617" y="1577095"/>
              <a:ext cx="2726816" cy="684015"/>
            </a:xfrm>
            <a:prstGeom prst="rect">
              <a:avLst/>
            </a:prstGeom>
            <a:noFill/>
          </p:spPr>
          <p:txBody>
            <a:bodyPr wrap="square" rtlCol="0">
              <a:spAutoFit/>
            </a:bodyPr>
            <a:lstStyle/>
            <a:p>
              <a:pPr fontAlgn="base">
                <a:spcBef>
                  <a:spcPct val="0"/>
                </a:spcBef>
                <a:spcAft>
                  <a:spcPct val="0"/>
                </a:spcAft>
              </a:pPr>
              <a:r>
                <a:rPr lang="zh-CN" altLang="en-US" dirty="0">
                  <a:solidFill>
                    <a:srgbClr val="DA1F28"/>
                  </a:solidFill>
                  <a:latin typeface="Arial" panose="020B0604020202020204" pitchFamily="34" charset="0"/>
                  <a:ea typeface="微软雅黑" panose="020B0503020204020204" charset="-122"/>
                  <a:cs typeface="+mn-ea"/>
                  <a:sym typeface="+mn-lt"/>
                </a:rPr>
                <a:t>平均询单</a:t>
              </a:r>
              <a:r>
                <a:rPr lang="en-US" altLang="zh-CN" dirty="0">
                  <a:solidFill>
                    <a:srgbClr val="DA1F28"/>
                  </a:solidFill>
                  <a:latin typeface="Arial" panose="020B0604020202020204" pitchFamily="34" charset="0"/>
                  <a:ea typeface="微软雅黑" panose="020B0503020204020204" charset="-122"/>
                  <a:cs typeface="+mn-ea"/>
                  <a:sym typeface="+mn-lt"/>
                </a:rPr>
                <a:t>-&gt;</a:t>
              </a:r>
              <a:r>
                <a:rPr lang="zh-CN" altLang="en-US" dirty="0">
                  <a:solidFill>
                    <a:srgbClr val="DA1F28"/>
                  </a:solidFill>
                  <a:latin typeface="Arial" panose="020B0604020202020204" pitchFamily="34" charset="0"/>
                  <a:ea typeface="微软雅黑" panose="020B0503020204020204" charset="-122"/>
                  <a:cs typeface="+mn-ea"/>
                  <a:sym typeface="+mn-lt"/>
                </a:rPr>
                <a:t>最终付款成功率：</a:t>
              </a:r>
              <a:r>
                <a:rPr lang="en-US" altLang="zh-CN" dirty="0">
                  <a:solidFill>
                    <a:srgbClr val="DA1F28"/>
                  </a:solidFill>
                  <a:latin typeface="Arial" panose="020B0604020202020204" pitchFamily="34" charset="0"/>
                  <a:ea typeface="微软雅黑" panose="020B0503020204020204" charset="-122"/>
                  <a:cs typeface="+mn-ea"/>
                  <a:sym typeface="+mn-lt"/>
                </a:rPr>
                <a:t>31.28%</a:t>
              </a:r>
              <a:endParaRPr lang="zh-CN" altLang="en-US" dirty="0">
                <a:solidFill>
                  <a:srgbClr val="DA1F28"/>
                </a:solidFill>
                <a:latin typeface="Arial" panose="020B0604020202020204" pitchFamily="34" charset="0"/>
                <a:ea typeface="微软雅黑" panose="020B0503020204020204" charset="-122"/>
                <a:cs typeface="+mn-ea"/>
                <a:sym typeface="+mn-lt"/>
              </a:endParaRPr>
            </a:p>
          </p:txBody>
        </p:sp>
        <p:sp>
          <p:nvSpPr>
            <p:cNvPr id="73" name="文本框 33"/>
            <p:cNvSpPr txBox="1"/>
            <p:nvPr/>
          </p:nvSpPr>
          <p:spPr>
            <a:xfrm>
              <a:off x="4657840" y="1776589"/>
              <a:ext cx="2116110" cy="287382"/>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sp>
        <p:nvSpPr>
          <p:cNvPr id="74" name="椭圆 73"/>
          <p:cNvSpPr/>
          <p:nvPr/>
        </p:nvSpPr>
        <p:spPr>
          <a:xfrm>
            <a:off x="7040601" y="4297141"/>
            <a:ext cx="534097" cy="534015"/>
          </a:xfrm>
          <a:prstGeom prst="ellipse">
            <a:avLst/>
          </a:prstGeom>
          <a:noFill/>
          <a:ln w="55000" cap="flat" cmpd="thickThin" algn="ctr">
            <a:solidFill>
              <a:srgbClr val="39639D"/>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75" name="文本框 42"/>
          <p:cNvSpPr txBox="1"/>
          <p:nvPr/>
        </p:nvSpPr>
        <p:spPr>
          <a:xfrm>
            <a:off x="7052903" y="4297142"/>
            <a:ext cx="525695" cy="552558"/>
          </a:xfrm>
          <a:prstGeom prst="rect">
            <a:avLst/>
          </a:prstGeom>
          <a:noFill/>
        </p:spPr>
        <p:txBody>
          <a:bodyPr wrap="square" lIns="86411" tIns="43205" rIns="86411" bIns="43205" rtlCol="0">
            <a:spAutoFit/>
          </a:bodyPr>
          <a:lstStyle/>
          <a:p>
            <a:pPr algn="ctr" fontAlgn="base">
              <a:spcBef>
                <a:spcPct val="0"/>
              </a:spcBef>
              <a:spcAft>
                <a:spcPct val="0"/>
              </a:spcAft>
            </a:pPr>
            <a:r>
              <a:rPr lang="en-US" altLang="zh-CN" sz="3000" dirty="0">
                <a:solidFill>
                  <a:srgbClr val="39639D"/>
                </a:solidFill>
                <a:latin typeface="Arial" panose="020B0604020202020204" pitchFamily="34" charset="0"/>
                <a:ea typeface="微软雅黑" panose="020B0503020204020204" charset="-122"/>
                <a:cs typeface="+mn-ea"/>
                <a:sym typeface="+mn-lt"/>
              </a:rPr>
              <a:t>C</a:t>
            </a:r>
            <a:endParaRPr lang="zh-CN" altLang="en-US" sz="3000" dirty="0">
              <a:solidFill>
                <a:srgbClr val="39639D"/>
              </a:solidFill>
              <a:latin typeface="Arial" panose="020B0604020202020204" pitchFamily="34" charset="0"/>
              <a:ea typeface="微软雅黑" panose="020B0503020204020204" charset="-122"/>
              <a:cs typeface="+mn-ea"/>
              <a:sym typeface="+mn-lt"/>
            </a:endParaRPr>
          </a:p>
        </p:txBody>
      </p:sp>
      <p:grpSp>
        <p:nvGrpSpPr>
          <p:cNvPr id="76" name="组合 43"/>
          <p:cNvGrpSpPr/>
          <p:nvPr/>
        </p:nvGrpSpPr>
        <p:grpSpPr>
          <a:xfrm>
            <a:off x="7712658" y="4390087"/>
            <a:ext cx="2882996" cy="534749"/>
            <a:chOff x="4657840" y="1498043"/>
            <a:chExt cx="2116110" cy="684015"/>
          </a:xfrm>
        </p:grpSpPr>
        <p:sp>
          <p:nvSpPr>
            <p:cNvPr id="77" name="文本框 44"/>
            <p:cNvSpPr txBox="1"/>
            <p:nvPr/>
          </p:nvSpPr>
          <p:spPr>
            <a:xfrm>
              <a:off x="4657840" y="1498043"/>
              <a:ext cx="1700097" cy="684015"/>
            </a:xfrm>
            <a:prstGeom prst="rect">
              <a:avLst/>
            </a:prstGeom>
            <a:noFill/>
          </p:spPr>
          <p:txBody>
            <a:bodyPr wrap="square" rtlCol="0">
              <a:spAutoFit/>
            </a:bodyPr>
            <a:lstStyle/>
            <a:p>
              <a:pPr fontAlgn="base">
                <a:spcBef>
                  <a:spcPct val="0"/>
                </a:spcBef>
                <a:spcAft>
                  <a:spcPct val="0"/>
                </a:spcAft>
              </a:pPr>
              <a:r>
                <a:rPr lang="zh-CN" altLang="en-US" dirty="0">
                  <a:solidFill>
                    <a:srgbClr val="39639D"/>
                  </a:solidFill>
                  <a:latin typeface="Arial" panose="020B0604020202020204" pitchFamily="34" charset="0"/>
                  <a:ea typeface="微软雅黑" panose="020B0503020204020204" charset="-122"/>
                  <a:cs typeface="+mn-ea"/>
                  <a:sym typeface="+mn-lt"/>
                </a:rPr>
                <a:t>接待总人数：</a:t>
              </a:r>
              <a:r>
                <a:rPr lang="en-US" altLang="zh-CN" dirty="0">
                  <a:solidFill>
                    <a:srgbClr val="39639D"/>
                  </a:solidFill>
                  <a:latin typeface="Arial" panose="020B0604020202020204" pitchFamily="34" charset="0"/>
                  <a:ea typeface="微软雅黑" panose="020B0503020204020204" charset="-122"/>
                  <a:cs typeface="+mn-ea"/>
                  <a:sym typeface="+mn-lt"/>
                </a:rPr>
                <a:t>20818</a:t>
              </a:r>
              <a:endParaRPr lang="zh-CN" altLang="en-US" dirty="0">
                <a:solidFill>
                  <a:srgbClr val="39639D"/>
                </a:solidFill>
                <a:latin typeface="Arial" panose="020B0604020202020204" pitchFamily="34" charset="0"/>
                <a:ea typeface="微软雅黑" panose="020B0503020204020204" charset="-122"/>
                <a:cs typeface="+mn-ea"/>
                <a:sym typeface="+mn-lt"/>
              </a:endParaRPr>
            </a:p>
          </p:txBody>
        </p:sp>
        <p:sp>
          <p:nvSpPr>
            <p:cNvPr id="78" name="文本框 45"/>
            <p:cNvSpPr txBox="1"/>
            <p:nvPr/>
          </p:nvSpPr>
          <p:spPr>
            <a:xfrm>
              <a:off x="4657840" y="1776589"/>
              <a:ext cx="2116110" cy="287382"/>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graphicFrame>
        <p:nvGraphicFramePr>
          <p:cNvPr id="3" name="表格 2"/>
          <p:cNvGraphicFramePr>
            <a:graphicFrameLocks noGrp="1"/>
          </p:cNvGraphicFramePr>
          <p:nvPr/>
        </p:nvGraphicFramePr>
        <p:xfrm>
          <a:off x="0" y="0"/>
          <a:ext cx="1410081" cy="165100"/>
        </p:xfrm>
        <a:graphic>
          <a:graphicData uri="http://schemas.openxmlformats.org/drawingml/2006/table">
            <a:tbl>
              <a:tblPr>
                <a:tableStyleId>{5C22544A-7EE6-4342-B048-85BDC9FD1C3A}</a:tableStyleId>
              </a:tblPr>
              <a:tblGrid>
                <a:gridCol w="1410081">
                  <a:extLst>
                    <a:ext uri="{9D8B030D-6E8A-4147-A177-3AD203B41FA5}">
                      <a16:colId xmlns:a16="http://schemas.microsoft.com/office/drawing/2014/main" val="20000"/>
                    </a:ext>
                  </a:extLst>
                </a:gridCol>
              </a:tblGrid>
              <a:tr h="165100">
                <a:tc>
                  <a:txBody>
                    <a:bodyPr/>
                    <a:lstStyle/>
                    <a:p>
                      <a:pPr algn="l" fontAlgn="ctr"/>
                      <a:r>
                        <a:rPr lang="en-US" altLang="zh-CN" sz="1000" u="none" strike="noStrike" dirty="0">
                          <a:effectLst/>
                        </a:rPr>
                        <a:t>31.28%</a:t>
                      </a:r>
                      <a:endParaRPr lang="en-US" altLang="zh-CN" sz="1000" b="0" i="0" u="none" strike="noStrike" dirty="0">
                        <a:solidFill>
                          <a:srgbClr val="000000"/>
                        </a:solidFill>
                        <a:effectLst/>
                        <a:latin typeface="Arial" panose="020B0604020202020204" pitchFamily="34" charset="0"/>
                        <a:ea typeface="宋体" panose="02010600030101010101" pitchFamily="2" charset="-122"/>
                      </a:endParaRPr>
                    </a:p>
                  </a:txBody>
                  <a:tcPr marL="7620" marR="7620" marT="7620" marB="0" anchor="ctr"/>
                </a:tc>
                <a:extLst>
                  <a:ext uri="{0D108BD9-81ED-4DB2-BD59-A6C34878D82A}">
                    <a16:rowId xmlns:a16="http://schemas.microsoft.com/office/drawing/2014/main" val="10000"/>
                  </a:ext>
                </a:extLst>
              </a:tr>
            </a:tbl>
          </a:graphicData>
        </a:graphic>
      </p:graphicFrame>
      <p:graphicFrame>
        <p:nvGraphicFramePr>
          <p:cNvPr id="4" name="表格 3"/>
          <p:cNvGraphicFramePr>
            <a:graphicFrameLocks noGrp="1"/>
          </p:cNvGraphicFramePr>
          <p:nvPr/>
        </p:nvGraphicFramePr>
        <p:xfrm>
          <a:off x="0" y="0"/>
          <a:ext cx="1410081" cy="165100"/>
        </p:xfrm>
        <a:graphic>
          <a:graphicData uri="http://schemas.openxmlformats.org/drawingml/2006/table">
            <a:tbl>
              <a:tblPr>
                <a:tableStyleId>{5C22544A-7EE6-4342-B048-85BDC9FD1C3A}</a:tableStyleId>
              </a:tblPr>
              <a:tblGrid>
                <a:gridCol w="1410081">
                  <a:extLst>
                    <a:ext uri="{9D8B030D-6E8A-4147-A177-3AD203B41FA5}">
                      <a16:colId xmlns:a16="http://schemas.microsoft.com/office/drawing/2014/main" val="20000"/>
                    </a:ext>
                  </a:extLst>
                </a:gridCol>
              </a:tblGrid>
              <a:tr h="165100">
                <a:tc>
                  <a:txBody>
                    <a:bodyPr/>
                    <a:lstStyle/>
                    <a:p>
                      <a:pPr algn="l" fontAlgn="ctr"/>
                      <a:r>
                        <a:rPr lang="en-US" altLang="zh-CN" sz="1000" u="none" strike="noStrike" dirty="0">
                          <a:effectLst/>
                        </a:rPr>
                        <a:t>31.28%</a:t>
                      </a:r>
                      <a:endParaRPr lang="en-US" altLang="zh-CN" sz="1000" b="0" i="0" u="none" strike="noStrike" dirty="0">
                        <a:solidFill>
                          <a:srgbClr val="000000"/>
                        </a:solidFill>
                        <a:effectLst/>
                        <a:latin typeface="Arial" panose="020B0604020202020204" pitchFamily="34" charset="0"/>
                        <a:ea typeface="宋体" panose="02010600030101010101" pitchFamily="2" charset="-122"/>
                      </a:endParaRPr>
                    </a:p>
                  </a:txBody>
                  <a:tcPr marL="7620" marR="7620" marT="7620"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69"/>
                                        </p:tgtEl>
                                        <p:attrNameLst>
                                          <p:attrName>style.visibility</p:attrName>
                                        </p:attrNameLst>
                                      </p:cBhvr>
                                      <p:to>
                                        <p:strVal val="visible"/>
                                      </p:to>
                                    </p:set>
                                    <p:anim calcmode="lin" valueType="num">
                                      <p:cBhvr>
                                        <p:cTn id="18" dur="500" fill="hold"/>
                                        <p:tgtEl>
                                          <p:spTgt spid="69"/>
                                        </p:tgtEl>
                                        <p:attrNameLst>
                                          <p:attrName>ppt_w</p:attrName>
                                        </p:attrNameLst>
                                      </p:cBhvr>
                                      <p:tavLst>
                                        <p:tav tm="0">
                                          <p:val>
                                            <p:fltVal val="0"/>
                                          </p:val>
                                        </p:tav>
                                        <p:tav tm="100000">
                                          <p:val>
                                            <p:strVal val="#ppt_w"/>
                                          </p:val>
                                        </p:tav>
                                      </p:tavLst>
                                    </p:anim>
                                    <p:anim calcmode="lin" valueType="num">
                                      <p:cBhvr>
                                        <p:cTn id="19" dur="500" fill="hold"/>
                                        <p:tgtEl>
                                          <p:spTgt spid="69"/>
                                        </p:tgtEl>
                                        <p:attrNameLst>
                                          <p:attrName>ppt_h</p:attrName>
                                        </p:attrNameLst>
                                      </p:cBhvr>
                                      <p:tavLst>
                                        <p:tav tm="0">
                                          <p:val>
                                            <p:fltVal val="0"/>
                                          </p:val>
                                        </p:tav>
                                        <p:tav tm="100000">
                                          <p:val>
                                            <p:strVal val="#ppt_h"/>
                                          </p:val>
                                        </p:tav>
                                      </p:tavLst>
                                    </p:anim>
                                    <p:animEffect transition="in" filter="fade">
                                      <p:cBhvr>
                                        <p:cTn id="20" dur="500"/>
                                        <p:tgtEl>
                                          <p:spTgt spid="69"/>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p:cTn id="23" dur="500" fill="hold"/>
                                        <p:tgtEl>
                                          <p:spTgt spid="70"/>
                                        </p:tgtEl>
                                        <p:attrNameLst>
                                          <p:attrName>ppt_w</p:attrName>
                                        </p:attrNameLst>
                                      </p:cBhvr>
                                      <p:tavLst>
                                        <p:tav tm="0">
                                          <p:val>
                                            <p:fltVal val="0"/>
                                          </p:val>
                                        </p:tav>
                                        <p:tav tm="100000">
                                          <p:val>
                                            <p:strVal val="#ppt_w"/>
                                          </p:val>
                                        </p:tav>
                                      </p:tavLst>
                                    </p:anim>
                                    <p:anim calcmode="lin" valueType="num">
                                      <p:cBhvr>
                                        <p:cTn id="24" dur="500" fill="hold"/>
                                        <p:tgtEl>
                                          <p:spTgt spid="70"/>
                                        </p:tgtEl>
                                        <p:attrNameLst>
                                          <p:attrName>ppt_h</p:attrName>
                                        </p:attrNameLst>
                                      </p:cBhvr>
                                      <p:tavLst>
                                        <p:tav tm="0">
                                          <p:val>
                                            <p:fltVal val="0"/>
                                          </p:val>
                                        </p:tav>
                                        <p:tav tm="100000">
                                          <p:val>
                                            <p:strVal val="#ppt_h"/>
                                          </p:val>
                                        </p:tav>
                                      </p:tavLst>
                                    </p:anim>
                                    <p:animEffect transition="in" filter="fade">
                                      <p:cBhvr>
                                        <p:cTn id="25" dur="500"/>
                                        <p:tgtEl>
                                          <p:spTgt spid="70"/>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 calcmode="lin" valueType="num">
                                      <p:cBhvr>
                                        <p:cTn id="29" dur="500" fill="hold"/>
                                        <p:tgtEl>
                                          <p:spTgt spid="74"/>
                                        </p:tgtEl>
                                        <p:attrNameLst>
                                          <p:attrName>ppt_w</p:attrName>
                                        </p:attrNameLst>
                                      </p:cBhvr>
                                      <p:tavLst>
                                        <p:tav tm="0">
                                          <p:val>
                                            <p:fltVal val="0"/>
                                          </p:val>
                                        </p:tav>
                                        <p:tav tm="100000">
                                          <p:val>
                                            <p:strVal val="#ppt_w"/>
                                          </p:val>
                                        </p:tav>
                                      </p:tavLst>
                                    </p:anim>
                                    <p:anim calcmode="lin" valueType="num">
                                      <p:cBhvr>
                                        <p:cTn id="30" dur="500" fill="hold"/>
                                        <p:tgtEl>
                                          <p:spTgt spid="74"/>
                                        </p:tgtEl>
                                        <p:attrNameLst>
                                          <p:attrName>ppt_h</p:attrName>
                                        </p:attrNameLst>
                                      </p:cBhvr>
                                      <p:tavLst>
                                        <p:tav tm="0">
                                          <p:val>
                                            <p:fltVal val="0"/>
                                          </p:val>
                                        </p:tav>
                                        <p:tav tm="100000">
                                          <p:val>
                                            <p:strVal val="#ppt_h"/>
                                          </p:val>
                                        </p:tav>
                                      </p:tavLst>
                                    </p:anim>
                                    <p:animEffect transition="in" filter="fade">
                                      <p:cBhvr>
                                        <p:cTn id="31" dur="500"/>
                                        <p:tgtEl>
                                          <p:spTgt spid="74"/>
                                        </p:tgtEl>
                                      </p:cBhvr>
                                    </p:animEffect>
                                  </p:childTnLst>
                                </p:cTn>
                              </p:par>
                              <p:par>
                                <p:cTn id="32" presetID="53" presetClass="entr" presetSubtype="16" fill="hold" grpId="0" nodeType="withEffect">
                                  <p:stCondLst>
                                    <p:cond delay="250"/>
                                  </p:stCondLst>
                                  <p:childTnLst>
                                    <p:set>
                                      <p:cBhvr>
                                        <p:cTn id="33" dur="1" fill="hold">
                                          <p:stCondLst>
                                            <p:cond delay="0"/>
                                          </p:stCondLst>
                                        </p:cTn>
                                        <p:tgtEl>
                                          <p:spTgt spid="75"/>
                                        </p:tgtEl>
                                        <p:attrNameLst>
                                          <p:attrName>style.visibility</p:attrName>
                                        </p:attrNameLst>
                                      </p:cBhvr>
                                      <p:to>
                                        <p:strVal val="visible"/>
                                      </p:to>
                                    </p:set>
                                    <p:anim calcmode="lin" valueType="num">
                                      <p:cBhvr>
                                        <p:cTn id="34" dur="500" fill="hold"/>
                                        <p:tgtEl>
                                          <p:spTgt spid="75"/>
                                        </p:tgtEl>
                                        <p:attrNameLst>
                                          <p:attrName>ppt_w</p:attrName>
                                        </p:attrNameLst>
                                      </p:cBhvr>
                                      <p:tavLst>
                                        <p:tav tm="0">
                                          <p:val>
                                            <p:fltVal val="0"/>
                                          </p:val>
                                        </p:tav>
                                        <p:tav tm="100000">
                                          <p:val>
                                            <p:strVal val="#ppt_w"/>
                                          </p:val>
                                        </p:tav>
                                      </p:tavLst>
                                    </p:anim>
                                    <p:anim calcmode="lin" valueType="num">
                                      <p:cBhvr>
                                        <p:cTn id="35" dur="500" fill="hold"/>
                                        <p:tgtEl>
                                          <p:spTgt spid="75"/>
                                        </p:tgtEl>
                                        <p:attrNameLst>
                                          <p:attrName>ppt_h</p:attrName>
                                        </p:attrNameLst>
                                      </p:cBhvr>
                                      <p:tavLst>
                                        <p:tav tm="0">
                                          <p:val>
                                            <p:fltVal val="0"/>
                                          </p:val>
                                        </p:tav>
                                        <p:tav tm="100000">
                                          <p:val>
                                            <p:strVal val="#ppt_h"/>
                                          </p:val>
                                        </p:tav>
                                      </p:tavLst>
                                    </p:anim>
                                    <p:animEffect transition="in" filter="fade">
                                      <p:cBhvr>
                                        <p:cTn id="36" dur="500"/>
                                        <p:tgtEl>
                                          <p:spTgt spid="75"/>
                                        </p:tgtEl>
                                      </p:cBhvr>
                                    </p:animEffect>
                                  </p:childTnLst>
                                </p:cTn>
                              </p:par>
                              <p:par>
                                <p:cTn id="37" presetID="14" presetClass="entr" presetSubtype="1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randombar(horizontal)">
                                      <p:cBhvr>
                                        <p:cTn id="39" dur="500"/>
                                        <p:tgtEl>
                                          <p:spTgt spid="66"/>
                                        </p:tgtEl>
                                      </p:cBhvr>
                                    </p:animEffect>
                                  </p:childTnLst>
                                </p:cTn>
                              </p:par>
                              <p:par>
                                <p:cTn id="40" presetID="14" presetClass="entr" presetSubtype="1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randombar(horizontal)">
                                      <p:cBhvr>
                                        <p:cTn id="42" dur="500"/>
                                        <p:tgtEl>
                                          <p:spTgt spid="71"/>
                                        </p:tgtEl>
                                      </p:cBhvr>
                                    </p:animEffect>
                                  </p:childTnLst>
                                </p:cTn>
                              </p:par>
                              <p:par>
                                <p:cTn id="43" presetID="14" presetClass="entr" presetSubtype="1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randombar(horizontal)">
                                      <p:cBhvr>
                                        <p:cTn id="4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p:bldP spid="69" grpId="0" animBg="1"/>
      <p:bldP spid="70" grpId="0"/>
      <p:bldP spid="74" grpId="0" animBg="1"/>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kumimoji="1" lang="zh-CN" altLang="en-US" sz="2400" b="1" dirty="0">
                <a:solidFill>
                  <a:schemeClr val="bg1"/>
                </a:solidFill>
                <a:latin typeface="+mn-ea"/>
                <a:cs typeface="微软雅黑" panose="020B0503020204020204" charset="-122"/>
              </a:rPr>
              <a:t>工作完成情况</a:t>
            </a:r>
            <a:r>
              <a:rPr kumimoji="1" lang="en-US" altLang="zh-CN" dirty="0">
                <a:latin typeface="+mn-ea"/>
                <a:cs typeface="微软雅黑" panose="020B0503020204020204" charset="-122"/>
              </a:rPr>
              <a:t>-</a:t>
            </a:r>
            <a:r>
              <a:rPr kumimoji="1" lang="zh-CN" altLang="en-US" dirty="0">
                <a:latin typeface="+mn-ea"/>
                <a:cs typeface="微软雅黑" panose="020B0503020204020204" charset="-122"/>
              </a:rPr>
              <a:t>京东</a:t>
            </a:r>
            <a:endParaRPr kumimoji="1" lang="zh-CN" altLang="en-US" sz="2400" b="1" dirty="0">
              <a:solidFill>
                <a:schemeClr val="bg1"/>
              </a:solidFill>
              <a:latin typeface="+mn-ea"/>
              <a:cs typeface="微软雅黑" panose="020B0503020204020204" charset="-122"/>
            </a:endParaRPr>
          </a:p>
        </p:txBody>
      </p:sp>
      <p:graphicFrame>
        <p:nvGraphicFramePr>
          <p:cNvPr id="3" name="图表 2"/>
          <p:cNvGraphicFramePr/>
          <p:nvPr/>
        </p:nvGraphicFramePr>
        <p:xfrm>
          <a:off x="444500" y="1221105"/>
          <a:ext cx="4869622" cy="30707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nvGraphicFramePr>
        <p:xfrm>
          <a:off x="5523315" y="852369"/>
          <a:ext cx="6394593" cy="3439442"/>
        </p:xfrm>
        <a:graphic>
          <a:graphicData uri="http://schemas.openxmlformats.org/drawingml/2006/chart">
            <c:chart xmlns:c="http://schemas.openxmlformats.org/drawingml/2006/chart" xmlns:r="http://schemas.openxmlformats.org/officeDocument/2006/relationships" r:id="rId3"/>
          </a:graphicData>
        </a:graphic>
      </p:graphicFrame>
      <p:sp>
        <p:nvSpPr>
          <p:cNvPr id="26" name="椭圆 25"/>
          <p:cNvSpPr/>
          <p:nvPr/>
        </p:nvSpPr>
        <p:spPr>
          <a:xfrm>
            <a:off x="266634" y="4762286"/>
            <a:ext cx="534097" cy="534015"/>
          </a:xfrm>
          <a:prstGeom prst="ellipse">
            <a:avLst/>
          </a:prstGeom>
          <a:noFill/>
          <a:ln w="55000" cap="flat" cmpd="thickThin" algn="ctr">
            <a:solidFill>
              <a:srgbClr val="2DA2BF"/>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27" name="文本框 28"/>
          <p:cNvSpPr txBox="1"/>
          <p:nvPr/>
        </p:nvSpPr>
        <p:spPr>
          <a:xfrm>
            <a:off x="277137" y="4755087"/>
            <a:ext cx="525695" cy="552558"/>
          </a:xfrm>
          <a:prstGeom prst="rect">
            <a:avLst/>
          </a:prstGeom>
          <a:noFill/>
        </p:spPr>
        <p:txBody>
          <a:bodyPr wrap="square" lIns="86411" tIns="43205" rIns="86411" bIns="43205" rtlCol="0">
            <a:spAutoFit/>
          </a:bodyPr>
          <a:lstStyle/>
          <a:p>
            <a:pPr algn="ctr" fontAlgn="base">
              <a:spcBef>
                <a:spcPct val="0"/>
              </a:spcBef>
              <a:spcAft>
                <a:spcPct val="0"/>
              </a:spcAft>
            </a:pPr>
            <a:r>
              <a:rPr lang="en-US" altLang="zh-CN" sz="3000" dirty="0">
                <a:solidFill>
                  <a:srgbClr val="2DA2BF"/>
                </a:solidFill>
                <a:latin typeface="Arial" panose="020B0604020202020204" pitchFamily="34" charset="0"/>
                <a:ea typeface="微软雅黑" panose="020B0503020204020204" charset="-122"/>
                <a:cs typeface="+mn-ea"/>
                <a:sym typeface="+mn-lt"/>
              </a:rPr>
              <a:t>A</a:t>
            </a:r>
            <a:endParaRPr lang="zh-CN" altLang="en-US" sz="3000" dirty="0">
              <a:solidFill>
                <a:srgbClr val="2DA2BF"/>
              </a:solidFill>
              <a:latin typeface="Arial" panose="020B0604020202020204" pitchFamily="34" charset="0"/>
              <a:ea typeface="微软雅黑" panose="020B0503020204020204" charset="-122"/>
              <a:cs typeface="+mn-ea"/>
              <a:sym typeface="+mn-lt"/>
            </a:endParaRPr>
          </a:p>
        </p:txBody>
      </p:sp>
      <p:grpSp>
        <p:nvGrpSpPr>
          <p:cNvPr id="28" name="组合 8"/>
          <p:cNvGrpSpPr/>
          <p:nvPr/>
        </p:nvGrpSpPr>
        <p:grpSpPr>
          <a:xfrm>
            <a:off x="936589" y="4766465"/>
            <a:ext cx="2785706" cy="645160"/>
            <a:chOff x="4655617" y="1565708"/>
            <a:chExt cx="2947673" cy="682776"/>
          </a:xfrm>
        </p:grpSpPr>
        <p:sp>
          <p:nvSpPr>
            <p:cNvPr id="29" name="文本框 15"/>
            <p:cNvSpPr txBox="1"/>
            <p:nvPr/>
          </p:nvSpPr>
          <p:spPr>
            <a:xfrm>
              <a:off x="4655617" y="1565708"/>
              <a:ext cx="2947673" cy="682776"/>
            </a:xfrm>
            <a:prstGeom prst="rect">
              <a:avLst/>
            </a:prstGeom>
            <a:noFill/>
          </p:spPr>
          <p:txBody>
            <a:bodyPr wrap="square" rtlCol="0">
              <a:spAutoFit/>
            </a:bodyPr>
            <a:lstStyle/>
            <a:p>
              <a:pPr fontAlgn="base">
                <a:spcBef>
                  <a:spcPct val="0"/>
                </a:spcBef>
                <a:spcAft>
                  <a:spcPct val="0"/>
                </a:spcAft>
              </a:pPr>
              <a:r>
                <a:rPr lang="en-US" altLang="zh-CN" dirty="0">
                  <a:solidFill>
                    <a:srgbClr val="2DA2BF"/>
                  </a:solidFill>
                  <a:latin typeface="Arial" panose="020B0604020202020204" pitchFamily="34" charset="0"/>
                  <a:ea typeface="微软雅黑" panose="020B0503020204020204" charset="-122"/>
                  <a:cs typeface="+mn-ea"/>
                  <a:sym typeface="+mn-lt"/>
                </a:rPr>
                <a:t>1</a:t>
              </a:r>
              <a:r>
                <a:rPr lang="zh-CN" altLang="en-US" dirty="0">
                  <a:solidFill>
                    <a:srgbClr val="2DA2BF"/>
                  </a:solidFill>
                  <a:latin typeface="Arial" panose="020B0604020202020204" pitchFamily="34" charset="0"/>
                  <a:ea typeface="微软雅黑" panose="020B0503020204020204" charset="-122"/>
                  <a:cs typeface="+mn-ea"/>
                  <a:sym typeface="+mn-lt"/>
                </a:rPr>
                <a:t>月</a:t>
              </a:r>
              <a:r>
                <a:rPr lang="en-US" altLang="zh-CN" dirty="0">
                  <a:solidFill>
                    <a:srgbClr val="2DA2BF"/>
                  </a:solidFill>
                  <a:latin typeface="Arial" panose="020B0604020202020204" pitchFamily="34" charset="0"/>
                  <a:ea typeface="微软雅黑" panose="020B0503020204020204" charset="-122"/>
                  <a:cs typeface="+mn-ea"/>
                  <a:sym typeface="+mn-lt"/>
                </a:rPr>
                <a:t>-9</a:t>
              </a:r>
              <a:r>
                <a:rPr lang="zh-CN" altLang="en-US" dirty="0">
                  <a:solidFill>
                    <a:srgbClr val="2DA2BF"/>
                  </a:solidFill>
                  <a:latin typeface="Arial" panose="020B0604020202020204" pitchFamily="34" charset="0"/>
                  <a:ea typeface="微软雅黑" panose="020B0503020204020204" charset="-122"/>
                  <a:cs typeface="+mn-ea"/>
                  <a:sym typeface="+mn-lt"/>
                </a:rPr>
                <a:t>月份京东平台销售额总额：</a:t>
              </a:r>
              <a:r>
                <a:rPr lang="en-US" altLang="zh-CN" dirty="0">
                  <a:solidFill>
                    <a:srgbClr val="2DA2BF"/>
                  </a:solidFill>
                  <a:latin typeface="Arial" panose="020B0604020202020204" pitchFamily="34" charset="0"/>
                  <a:ea typeface="微软雅黑" panose="020B0503020204020204" charset="-122"/>
                  <a:cs typeface="+mn-ea"/>
                  <a:sym typeface="+mn-lt"/>
                </a:rPr>
                <a:t>470</a:t>
              </a:r>
              <a:r>
                <a:rPr lang="zh-CN" altLang="en-US" dirty="0">
                  <a:solidFill>
                    <a:srgbClr val="2DA2BF"/>
                  </a:solidFill>
                  <a:latin typeface="Arial" panose="020B0604020202020204" pitchFamily="34" charset="0"/>
                  <a:ea typeface="微软雅黑" panose="020B0503020204020204" charset="-122"/>
                  <a:cs typeface="+mn-ea"/>
                  <a:sym typeface="+mn-lt"/>
                </a:rPr>
                <a:t>万元</a:t>
              </a:r>
            </a:p>
          </p:txBody>
        </p:sp>
        <p:sp>
          <p:nvSpPr>
            <p:cNvPr id="30" name="文本框 16"/>
            <p:cNvSpPr txBox="1"/>
            <p:nvPr/>
          </p:nvSpPr>
          <p:spPr>
            <a:xfrm>
              <a:off x="4657840" y="1776589"/>
              <a:ext cx="2116110" cy="288535"/>
            </a:xfrm>
            <a:prstGeom prst="rect">
              <a:avLst/>
            </a:prstGeom>
            <a:noFill/>
          </p:spPr>
          <p:txBody>
            <a:bodyPr wrap="square" rtlCol="0">
              <a:spAutoFit/>
            </a:bodyPr>
            <a:lstStyle/>
            <a:p>
              <a:pPr algn="just" fontAlgn="base">
                <a:lnSpc>
                  <a:spcPct val="130000"/>
                </a:lnSpc>
                <a:spcBef>
                  <a:spcPct val="0"/>
                </a:spcBef>
                <a:spcAft>
                  <a:spcPct val="0"/>
                </a:spcAft>
              </a:pPr>
              <a:endParaRPr lang="en-US" altLang="zh-CN" sz="1000" dirty="0">
                <a:solidFill>
                  <a:schemeClr val="bg1"/>
                </a:solidFill>
                <a:latin typeface="Arial" panose="020B0604020202020204" pitchFamily="34" charset="0"/>
                <a:ea typeface="微软雅黑" panose="020B0503020204020204" charset="-122"/>
                <a:cs typeface="+mn-ea"/>
                <a:sym typeface="+mn-lt"/>
              </a:endParaRPr>
            </a:p>
          </p:txBody>
        </p:sp>
      </p:grpSp>
      <p:sp>
        <p:nvSpPr>
          <p:cNvPr id="31" name="椭圆 30"/>
          <p:cNvSpPr/>
          <p:nvPr/>
        </p:nvSpPr>
        <p:spPr>
          <a:xfrm>
            <a:off x="7955329" y="4769667"/>
            <a:ext cx="534097" cy="534015"/>
          </a:xfrm>
          <a:prstGeom prst="ellipse">
            <a:avLst/>
          </a:prstGeom>
          <a:noFill/>
          <a:ln w="55000" cap="flat" cmpd="thickThin" algn="ctr">
            <a:solidFill>
              <a:srgbClr val="DA1F28"/>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2" name="文本框 30"/>
          <p:cNvSpPr txBox="1"/>
          <p:nvPr/>
        </p:nvSpPr>
        <p:spPr>
          <a:xfrm>
            <a:off x="7965832" y="4763668"/>
            <a:ext cx="525695" cy="548005"/>
          </a:xfrm>
          <a:prstGeom prst="rect">
            <a:avLst/>
          </a:prstGeom>
          <a:noFill/>
        </p:spPr>
        <p:txBody>
          <a:bodyPr wrap="square" lIns="86411" tIns="43205" rIns="86411" bIns="43205" rtlCol="0">
            <a:spAutoFit/>
          </a:bodyPr>
          <a:lstStyle/>
          <a:p>
            <a:pPr algn="ctr" fontAlgn="base">
              <a:spcBef>
                <a:spcPct val="0"/>
              </a:spcBef>
              <a:spcAft>
                <a:spcPct val="0"/>
              </a:spcAft>
            </a:pPr>
            <a:r>
              <a:rPr lang="en-US" sz="3000" dirty="0">
                <a:solidFill>
                  <a:srgbClr val="DA1F28"/>
                </a:solidFill>
                <a:latin typeface="Arial" panose="020B0604020202020204" pitchFamily="34" charset="0"/>
                <a:ea typeface="微软雅黑" panose="020B0503020204020204" charset="-122"/>
                <a:cs typeface="+mn-ea"/>
                <a:sym typeface="+mn-lt"/>
              </a:rPr>
              <a:t>C</a:t>
            </a:r>
          </a:p>
        </p:txBody>
      </p:sp>
      <p:grpSp>
        <p:nvGrpSpPr>
          <p:cNvPr id="33" name="组合 31"/>
          <p:cNvGrpSpPr/>
          <p:nvPr/>
        </p:nvGrpSpPr>
        <p:grpSpPr>
          <a:xfrm>
            <a:off x="8625284" y="4762586"/>
            <a:ext cx="3070206" cy="922020"/>
            <a:chOff x="4655617" y="1577095"/>
            <a:chExt cx="3248715" cy="975775"/>
          </a:xfrm>
        </p:grpSpPr>
        <p:sp>
          <p:nvSpPr>
            <p:cNvPr id="34" name="文本框 32"/>
            <p:cNvSpPr txBox="1"/>
            <p:nvPr/>
          </p:nvSpPr>
          <p:spPr>
            <a:xfrm>
              <a:off x="4655617" y="1577095"/>
              <a:ext cx="3248715" cy="975775"/>
            </a:xfrm>
            <a:prstGeom prst="rect">
              <a:avLst/>
            </a:prstGeom>
            <a:noFill/>
          </p:spPr>
          <p:txBody>
            <a:bodyPr wrap="square" rtlCol="0">
              <a:spAutoFit/>
            </a:bodyPr>
            <a:lstStyle/>
            <a:p>
              <a:pPr fontAlgn="base">
                <a:spcBef>
                  <a:spcPct val="0"/>
                </a:spcBef>
                <a:spcAft>
                  <a:spcPct val="0"/>
                </a:spcAft>
              </a:pPr>
              <a:r>
                <a:rPr lang="zh-CN" altLang="en-US" dirty="0">
                  <a:solidFill>
                    <a:srgbClr val="DA1F28"/>
                  </a:solidFill>
                  <a:latin typeface="Arial" panose="020B0604020202020204" pitchFamily="34" charset="0"/>
                  <a:ea typeface="微软雅黑" panose="020B0503020204020204" charset="-122"/>
                  <a:cs typeface="+mn-ea"/>
                  <a:sym typeface="+mn-lt"/>
                </a:rPr>
                <a:t>月</a:t>
              </a:r>
              <a:r>
                <a:rPr lang="en-US" altLang="zh-CN" dirty="0">
                  <a:solidFill>
                    <a:srgbClr val="DA1F28"/>
                  </a:solidFill>
                  <a:latin typeface="Arial" panose="020B0604020202020204" pitchFamily="34" charset="0"/>
                  <a:ea typeface="微软雅黑" panose="020B0503020204020204" charset="-122"/>
                  <a:cs typeface="+mn-ea"/>
                  <a:sym typeface="+mn-lt"/>
                </a:rPr>
                <a:t>30</a:t>
              </a:r>
              <a:r>
                <a:rPr lang="zh-CN" altLang="en-US" dirty="0">
                  <a:solidFill>
                    <a:srgbClr val="DA1F28"/>
                  </a:solidFill>
                  <a:latin typeface="Arial" panose="020B0604020202020204" pitchFamily="34" charset="0"/>
                  <a:ea typeface="微软雅黑" panose="020B0503020204020204" charset="-122"/>
                  <a:cs typeface="+mn-ea"/>
                  <a:sym typeface="+mn-lt"/>
                </a:rPr>
                <a:t>秒应答率稳定在</a:t>
              </a:r>
              <a:r>
                <a:rPr lang="en-US" altLang="zh-CN" dirty="0">
                  <a:solidFill>
                    <a:srgbClr val="DA1F28"/>
                  </a:solidFill>
                  <a:latin typeface="Arial" panose="020B0604020202020204" pitchFamily="34" charset="0"/>
                  <a:ea typeface="微软雅黑" panose="020B0503020204020204" charset="-122"/>
                  <a:cs typeface="+mn-ea"/>
                  <a:sym typeface="+mn-lt"/>
                </a:rPr>
                <a:t>99</a:t>
              </a:r>
              <a:r>
                <a:rPr lang="zh-CN" altLang="en-US" dirty="0">
                  <a:solidFill>
                    <a:srgbClr val="DA1F28"/>
                  </a:solidFill>
                  <a:latin typeface="Arial" panose="020B0604020202020204" pitchFamily="34" charset="0"/>
                  <a:ea typeface="微软雅黑" panose="020B0503020204020204" charset="-122"/>
                  <a:cs typeface="+mn-ea"/>
                  <a:sym typeface="+mn-lt"/>
                </a:rPr>
                <a:t>％以上，平均响应时长稳定在</a:t>
              </a:r>
              <a:r>
                <a:rPr lang="en-US" altLang="zh-CN" dirty="0">
                  <a:solidFill>
                    <a:srgbClr val="DA1F28"/>
                  </a:solidFill>
                  <a:latin typeface="Arial" panose="020B0604020202020204" pitchFamily="34" charset="0"/>
                  <a:ea typeface="微软雅黑" panose="020B0503020204020204" charset="-122"/>
                  <a:cs typeface="+mn-ea"/>
                  <a:sym typeface="+mn-lt"/>
                </a:rPr>
                <a:t>6</a:t>
              </a:r>
              <a:r>
                <a:rPr lang="zh-CN" altLang="en-US" dirty="0">
                  <a:solidFill>
                    <a:srgbClr val="DA1F28"/>
                  </a:solidFill>
                  <a:latin typeface="Arial" panose="020B0604020202020204" pitchFamily="34" charset="0"/>
                  <a:ea typeface="微软雅黑" panose="020B0503020204020204" charset="-122"/>
                  <a:cs typeface="+mn-ea"/>
                  <a:sym typeface="+mn-lt"/>
                </a:rPr>
                <a:t>秒以内</a:t>
              </a:r>
            </a:p>
          </p:txBody>
        </p:sp>
        <p:sp>
          <p:nvSpPr>
            <p:cNvPr id="35" name="文本框 33"/>
            <p:cNvSpPr txBox="1"/>
            <p:nvPr/>
          </p:nvSpPr>
          <p:spPr>
            <a:xfrm>
              <a:off x="4657840" y="1776589"/>
              <a:ext cx="2116110" cy="287382"/>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sp>
        <p:nvSpPr>
          <p:cNvPr id="36" name="椭圆 35"/>
          <p:cNvSpPr/>
          <p:nvPr/>
        </p:nvSpPr>
        <p:spPr>
          <a:xfrm>
            <a:off x="4001040" y="4751464"/>
            <a:ext cx="534097" cy="534015"/>
          </a:xfrm>
          <a:prstGeom prst="ellipse">
            <a:avLst/>
          </a:prstGeom>
          <a:noFill/>
          <a:ln w="55000" cap="flat" cmpd="thickThin" algn="ctr">
            <a:solidFill>
              <a:srgbClr val="39639D"/>
            </a:solidFill>
            <a:prstDash val="solid"/>
          </a:ln>
          <a:effectLst/>
        </p:spPr>
        <p:txBody>
          <a:bodyPr lIns="86411" tIns="43205" rIns="86411" bIns="4320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37" name="文本框 42"/>
          <p:cNvSpPr txBox="1"/>
          <p:nvPr/>
        </p:nvSpPr>
        <p:spPr>
          <a:xfrm>
            <a:off x="4013342" y="4751465"/>
            <a:ext cx="525695" cy="548005"/>
          </a:xfrm>
          <a:prstGeom prst="rect">
            <a:avLst/>
          </a:prstGeom>
          <a:noFill/>
        </p:spPr>
        <p:txBody>
          <a:bodyPr wrap="square" lIns="86411" tIns="43205" rIns="86411" bIns="43205" rtlCol="0">
            <a:spAutoFit/>
          </a:bodyPr>
          <a:lstStyle/>
          <a:p>
            <a:pPr algn="ctr" fontAlgn="base">
              <a:spcBef>
                <a:spcPct val="0"/>
              </a:spcBef>
              <a:spcAft>
                <a:spcPct val="0"/>
              </a:spcAft>
            </a:pPr>
            <a:r>
              <a:rPr lang="en-US" altLang="zh-CN" sz="3000" dirty="0">
                <a:solidFill>
                  <a:srgbClr val="39639D"/>
                </a:solidFill>
                <a:latin typeface="Arial" panose="020B0604020202020204" pitchFamily="34" charset="0"/>
                <a:ea typeface="微软雅黑" panose="020B0503020204020204" charset="-122"/>
                <a:cs typeface="+mn-ea"/>
                <a:sym typeface="+mn-lt"/>
              </a:rPr>
              <a:t>B</a:t>
            </a:r>
          </a:p>
        </p:txBody>
      </p:sp>
      <p:grpSp>
        <p:nvGrpSpPr>
          <p:cNvPr id="38" name="组合 43"/>
          <p:cNvGrpSpPr/>
          <p:nvPr/>
        </p:nvGrpSpPr>
        <p:grpSpPr>
          <a:xfrm>
            <a:off x="4673097" y="4844410"/>
            <a:ext cx="2882996" cy="442431"/>
            <a:chOff x="4657840" y="1498043"/>
            <a:chExt cx="2116110" cy="565928"/>
          </a:xfrm>
        </p:grpSpPr>
        <p:sp>
          <p:nvSpPr>
            <p:cNvPr id="39" name="文本框 44"/>
            <p:cNvSpPr txBox="1"/>
            <p:nvPr/>
          </p:nvSpPr>
          <p:spPr>
            <a:xfrm>
              <a:off x="4657840" y="1498043"/>
              <a:ext cx="1904960" cy="471105"/>
            </a:xfrm>
            <a:prstGeom prst="rect">
              <a:avLst/>
            </a:prstGeom>
            <a:noFill/>
          </p:spPr>
          <p:txBody>
            <a:bodyPr wrap="square" rtlCol="0">
              <a:spAutoFit/>
            </a:bodyPr>
            <a:lstStyle/>
            <a:p>
              <a:pPr fontAlgn="base">
                <a:spcBef>
                  <a:spcPct val="0"/>
                </a:spcBef>
                <a:spcAft>
                  <a:spcPct val="0"/>
                </a:spcAft>
              </a:pPr>
              <a:r>
                <a:rPr lang="zh-CN" altLang="en-US" dirty="0">
                  <a:solidFill>
                    <a:srgbClr val="39639D"/>
                  </a:solidFill>
                  <a:latin typeface="Arial" panose="020B0604020202020204" pitchFamily="34" charset="0"/>
                  <a:ea typeface="微软雅黑" panose="020B0503020204020204" charset="-122"/>
                  <a:cs typeface="+mn-ea"/>
                  <a:sym typeface="+mn-lt"/>
                </a:rPr>
                <a:t>接待总人数：</a:t>
              </a:r>
              <a:r>
                <a:rPr lang="en-US" altLang="zh-CN" dirty="0">
                  <a:solidFill>
                    <a:srgbClr val="39639D"/>
                  </a:solidFill>
                  <a:latin typeface="Arial" panose="020B0604020202020204" pitchFamily="34" charset="0"/>
                  <a:ea typeface="微软雅黑" panose="020B0503020204020204" charset="-122"/>
                  <a:cs typeface="+mn-ea"/>
                  <a:sym typeface="+mn-lt"/>
                </a:rPr>
                <a:t>19608</a:t>
              </a:r>
              <a:r>
                <a:rPr lang="zh-CN" altLang="en-US" dirty="0">
                  <a:solidFill>
                    <a:srgbClr val="39639D"/>
                  </a:solidFill>
                  <a:latin typeface="Arial" panose="020B0604020202020204" pitchFamily="34" charset="0"/>
                  <a:ea typeface="微软雅黑" panose="020B0503020204020204" charset="-122"/>
                  <a:cs typeface="+mn-ea"/>
                  <a:sym typeface="+mn-lt"/>
                </a:rPr>
                <a:t>人</a:t>
              </a:r>
            </a:p>
          </p:txBody>
        </p:sp>
        <p:sp>
          <p:nvSpPr>
            <p:cNvPr id="40" name="文本框 45"/>
            <p:cNvSpPr txBox="1"/>
            <p:nvPr/>
          </p:nvSpPr>
          <p:spPr>
            <a:xfrm>
              <a:off x="4657840" y="1776589"/>
              <a:ext cx="2116110" cy="287382"/>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Effect transition="in" filter="fade">
                                      <p:cBhvr>
                                        <p:cTn id="31" dur="500"/>
                                        <p:tgtEl>
                                          <p:spTgt spid="36"/>
                                        </p:tgtEl>
                                      </p:cBhvr>
                                    </p:animEffect>
                                  </p:childTnLst>
                                </p:cTn>
                              </p:par>
                              <p:par>
                                <p:cTn id="32" presetID="53" presetClass="entr" presetSubtype="16" fill="hold" grpId="0" nodeType="withEffect">
                                  <p:stCondLst>
                                    <p:cond delay="250"/>
                                  </p:stCondLst>
                                  <p:childTnLst>
                                    <p:set>
                                      <p:cBhvr>
                                        <p:cTn id="33" dur="1" fill="hold">
                                          <p:stCondLst>
                                            <p:cond delay="0"/>
                                          </p:stCondLst>
                                        </p:cTn>
                                        <p:tgtEl>
                                          <p:spTgt spid="37"/>
                                        </p:tgtEl>
                                        <p:attrNameLst>
                                          <p:attrName>style.visibility</p:attrName>
                                        </p:attrNameLst>
                                      </p:cBhvr>
                                      <p:to>
                                        <p:strVal val="visible"/>
                                      </p:to>
                                    </p:set>
                                    <p:anim calcmode="lin" valueType="num">
                                      <p:cBhvr>
                                        <p:cTn id="34" dur="500" fill="hold"/>
                                        <p:tgtEl>
                                          <p:spTgt spid="37"/>
                                        </p:tgtEl>
                                        <p:attrNameLst>
                                          <p:attrName>ppt_w</p:attrName>
                                        </p:attrNameLst>
                                      </p:cBhvr>
                                      <p:tavLst>
                                        <p:tav tm="0">
                                          <p:val>
                                            <p:fltVal val="0"/>
                                          </p:val>
                                        </p:tav>
                                        <p:tav tm="100000">
                                          <p:val>
                                            <p:strVal val="#ppt_w"/>
                                          </p:val>
                                        </p:tav>
                                      </p:tavLst>
                                    </p:anim>
                                    <p:anim calcmode="lin" valueType="num">
                                      <p:cBhvr>
                                        <p:cTn id="35" dur="500" fill="hold"/>
                                        <p:tgtEl>
                                          <p:spTgt spid="37"/>
                                        </p:tgtEl>
                                        <p:attrNameLst>
                                          <p:attrName>ppt_h</p:attrName>
                                        </p:attrNameLst>
                                      </p:cBhvr>
                                      <p:tavLst>
                                        <p:tav tm="0">
                                          <p:val>
                                            <p:fltVal val="0"/>
                                          </p:val>
                                        </p:tav>
                                        <p:tav tm="100000">
                                          <p:val>
                                            <p:strVal val="#ppt_h"/>
                                          </p:val>
                                        </p:tav>
                                      </p:tavLst>
                                    </p:anim>
                                    <p:animEffect transition="in" filter="fade">
                                      <p:cBhvr>
                                        <p:cTn id="36" dur="500"/>
                                        <p:tgtEl>
                                          <p:spTgt spid="37"/>
                                        </p:tgtEl>
                                      </p:cBhvr>
                                    </p:animEffect>
                                  </p:childTnLst>
                                </p:cTn>
                              </p:par>
                              <p:par>
                                <p:cTn id="37" presetID="14" presetClass="entr" presetSubtype="1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randombar(horizontal)">
                                      <p:cBhvr>
                                        <p:cTn id="39" dur="500"/>
                                        <p:tgtEl>
                                          <p:spTgt spid="28"/>
                                        </p:tgtEl>
                                      </p:cBhvr>
                                    </p:animEffect>
                                  </p:childTnLst>
                                </p:cTn>
                              </p:par>
                              <p:par>
                                <p:cTn id="40" presetID="14" presetClass="entr" presetSubtype="1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randombar(horizontal)">
                                      <p:cBhvr>
                                        <p:cTn id="42" dur="500"/>
                                        <p:tgtEl>
                                          <p:spTgt spid="33"/>
                                        </p:tgtEl>
                                      </p:cBhvr>
                                    </p:animEffect>
                                  </p:childTnLst>
                                </p:cTn>
                              </p:par>
                              <p:par>
                                <p:cTn id="43" presetID="14" presetClass="entr" presetSubtype="1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randombar(horizontal)">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1" grpId="0" bldLvl="0" animBg="1"/>
      <p:bldP spid="32" grpId="0"/>
      <p:bldP spid="36" grpId="0" bldLvl="0" animBg="1"/>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zh-CN" altLang="en-US"/>
              <a:t>工作完成情况</a:t>
            </a:r>
          </a:p>
        </p:txBody>
      </p:sp>
      <p:grpSp>
        <p:nvGrpSpPr>
          <p:cNvPr id="9" name="组合 8"/>
          <p:cNvGrpSpPr/>
          <p:nvPr/>
        </p:nvGrpSpPr>
        <p:grpSpPr>
          <a:xfrm>
            <a:off x="2015490" y="1972310"/>
            <a:ext cx="5717540" cy="494067"/>
            <a:chOff x="4573782" y="1498043"/>
            <a:chExt cx="2200168" cy="587005"/>
          </a:xfrm>
        </p:grpSpPr>
        <p:sp>
          <p:nvSpPr>
            <p:cNvPr id="10" name="文本框 15"/>
            <p:cNvSpPr txBox="1"/>
            <p:nvPr/>
          </p:nvSpPr>
          <p:spPr>
            <a:xfrm>
              <a:off x="4573782" y="1498043"/>
              <a:ext cx="1700097" cy="437580"/>
            </a:xfrm>
            <a:prstGeom prst="rect">
              <a:avLst/>
            </a:prstGeom>
            <a:noFill/>
          </p:spPr>
          <p:txBody>
            <a:bodyPr wrap="square" rtlCol="0">
              <a:spAutoFit/>
            </a:bodyPr>
            <a:lstStyle/>
            <a:p>
              <a:pPr fontAlgn="base">
                <a:spcBef>
                  <a:spcPct val="0"/>
                </a:spcBef>
                <a:spcAft>
                  <a:spcPct val="0"/>
                </a:spcAft>
              </a:pPr>
              <a:r>
                <a:rPr lang="zh-CN" altLang="en-US" dirty="0">
                  <a:solidFill>
                    <a:srgbClr val="2DA2BF"/>
                  </a:solidFill>
                  <a:latin typeface="Arial" panose="020B0604020202020204" pitchFamily="34" charset="0"/>
                  <a:ea typeface="微软雅黑" panose="020B0503020204020204" charset="-122"/>
                  <a:cs typeface="+mn-ea"/>
                  <a:sym typeface="+mn-lt"/>
                </a:rPr>
                <a:t>平台操作技巧的摸索提升</a:t>
              </a:r>
            </a:p>
          </p:txBody>
        </p:sp>
        <p:sp>
          <p:nvSpPr>
            <p:cNvPr id="11" name="文本框 16"/>
            <p:cNvSpPr txBox="1"/>
            <p:nvPr/>
          </p:nvSpPr>
          <p:spPr>
            <a:xfrm>
              <a:off x="4657840" y="1776589"/>
              <a:ext cx="2116110" cy="308459"/>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grpSp>
        <p:nvGrpSpPr>
          <p:cNvPr id="18" name="组合 31"/>
          <p:cNvGrpSpPr/>
          <p:nvPr/>
        </p:nvGrpSpPr>
        <p:grpSpPr>
          <a:xfrm>
            <a:off x="6567267" y="1972369"/>
            <a:ext cx="4801235" cy="1885315"/>
            <a:chOff x="7137898" y="-301309"/>
            <a:chExt cx="5080390" cy="1995239"/>
          </a:xfrm>
        </p:grpSpPr>
        <p:sp>
          <p:nvSpPr>
            <p:cNvPr id="19" name="文本框 32"/>
            <p:cNvSpPr txBox="1"/>
            <p:nvPr/>
          </p:nvSpPr>
          <p:spPr>
            <a:xfrm>
              <a:off x="7137898" y="-301309"/>
              <a:ext cx="5080390" cy="389774"/>
            </a:xfrm>
            <a:prstGeom prst="rect">
              <a:avLst/>
            </a:prstGeom>
            <a:noFill/>
          </p:spPr>
          <p:txBody>
            <a:bodyPr wrap="square" rtlCol="0">
              <a:spAutoFit/>
            </a:bodyPr>
            <a:lstStyle/>
            <a:p>
              <a:pPr fontAlgn="base">
                <a:spcBef>
                  <a:spcPct val="0"/>
                </a:spcBef>
                <a:spcAft>
                  <a:spcPct val="0"/>
                </a:spcAft>
              </a:pPr>
              <a:r>
                <a:rPr lang="zh-CN" altLang="en-US" dirty="0">
                  <a:solidFill>
                    <a:srgbClr val="DA1F28"/>
                  </a:solidFill>
                  <a:latin typeface="Arial" panose="020B0604020202020204" pitchFamily="34" charset="0"/>
                  <a:ea typeface="微软雅黑" panose="020B0503020204020204" charset="-122"/>
                  <a:cs typeface="+mn-ea"/>
                  <a:sym typeface="+mn-lt"/>
                </a:rPr>
                <a:t>不断完善自己的话术，提升自己语言组织能力</a:t>
              </a:r>
            </a:p>
          </p:txBody>
        </p:sp>
        <p:sp>
          <p:nvSpPr>
            <p:cNvPr id="20" name="文本框 33"/>
            <p:cNvSpPr txBox="1"/>
            <p:nvPr/>
          </p:nvSpPr>
          <p:spPr>
            <a:xfrm>
              <a:off x="9498354" y="1385471"/>
              <a:ext cx="2116110" cy="308459"/>
            </a:xfrm>
            <a:prstGeom prst="rect">
              <a:avLst/>
            </a:prstGeom>
            <a:noFill/>
          </p:spPr>
          <p:txBody>
            <a:bodyPr wrap="square" rtlCol="0">
              <a:spAutoFit/>
            </a:bodyPr>
            <a:lstStyle/>
            <a:p>
              <a:pPr algn="just" fontAlgn="base">
                <a:lnSpc>
                  <a:spcPct val="130000"/>
                </a:lnSpc>
                <a:spcBef>
                  <a:spcPct val="0"/>
                </a:spcBef>
                <a:spcAft>
                  <a:spcPct val="0"/>
                </a:spcAft>
              </a:pPr>
              <a:endParaRPr lang="zh-CN" altLang="en-US" sz="1000" dirty="0">
                <a:solidFill>
                  <a:schemeClr val="bg1"/>
                </a:solidFill>
                <a:latin typeface="Arial" panose="020B0604020202020204" pitchFamily="34" charset="0"/>
                <a:ea typeface="微软雅黑" panose="020B0503020204020204" charset="-122"/>
                <a:cs typeface="+mn-ea"/>
                <a:sym typeface="+mn-lt"/>
              </a:endParaRPr>
            </a:p>
          </p:txBody>
        </p:sp>
      </p:grpSp>
      <p:sp>
        <p:nvSpPr>
          <p:cNvPr id="28" name="文本框 44"/>
          <p:cNvSpPr txBox="1"/>
          <p:nvPr/>
        </p:nvSpPr>
        <p:spPr>
          <a:xfrm>
            <a:off x="769620" y="5157470"/>
            <a:ext cx="3654425" cy="368300"/>
          </a:xfrm>
          <a:prstGeom prst="rect">
            <a:avLst/>
          </a:prstGeom>
          <a:noFill/>
        </p:spPr>
        <p:txBody>
          <a:bodyPr wrap="square" rtlCol="0">
            <a:spAutoFit/>
          </a:bodyPr>
          <a:lstStyle/>
          <a:p>
            <a:pPr fontAlgn="base">
              <a:spcBef>
                <a:spcPct val="0"/>
              </a:spcBef>
              <a:spcAft>
                <a:spcPct val="0"/>
              </a:spcAft>
            </a:pPr>
            <a:r>
              <a:rPr lang="zh-CN" altLang="en-US" dirty="0">
                <a:solidFill>
                  <a:schemeClr val="accent1"/>
                </a:solidFill>
                <a:latin typeface="Arial" panose="020B0604020202020204" pitchFamily="34" charset="0"/>
                <a:ea typeface="微软雅黑" panose="020B0503020204020204" charset="-122"/>
                <a:cs typeface="+mn-ea"/>
                <a:sym typeface="+mn-lt"/>
              </a:rPr>
              <a:t>更好的心态调节能力</a:t>
            </a:r>
          </a:p>
        </p:txBody>
      </p:sp>
      <p:sp>
        <p:nvSpPr>
          <p:cNvPr id="7" name="文本框 44"/>
          <p:cNvSpPr txBox="1"/>
          <p:nvPr/>
        </p:nvSpPr>
        <p:spPr>
          <a:xfrm>
            <a:off x="1085850" y="3383915"/>
            <a:ext cx="3654425" cy="368300"/>
          </a:xfrm>
          <a:prstGeom prst="rect">
            <a:avLst/>
          </a:prstGeom>
          <a:noFill/>
        </p:spPr>
        <p:txBody>
          <a:bodyPr wrap="square" rtlCol="0">
            <a:spAutoFit/>
          </a:bodyPr>
          <a:lstStyle/>
          <a:p>
            <a:pPr fontAlgn="base">
              <a:spcBef>
                <a:spcPct val="0"/>
              </a:spcBef>
              <a:spcAft>
                <a:spcPct val="0"/>
              </a:spcAft>
            </a:pPr>
            <a:r>
              <a:rPr lang="zh-CN" altLang="en-US" dirty="0">
                <a:solidFill>
                  <a:srgbClr val="39639D"/>
                </a:solidFill>
                <a:latin typeface="Arial" panose="020B0604020202020204" pitchFamily="34" charset="0"/>
                <a:ea typeface="微软雅黑" panose="020B0503020204020204" charset="-122"/>
                <a:cs typeface="+mn-ea"/>
                <a:sym typeface="+mn-lt"/>
              </a:rPr>
              <a:t>处理客户各种问题更加灵活</a:t>
            </a:r>
          </a:p>
        </p:txBody>
      </p:sp>
      <p:sp>
        <p:nvSpPr>
          <p:cNvPr id="8" name="文本框 32"/>
          <p:cNvSpPr txBox="1"/>
          <p:nvPr/>
        </p:nvSpPr>
        <p:spPr>
          <a:xfrm>
            <a:off x="8384002" y="5095299"/>
            <a:ext cx="4801235" cy="645160"/>
          </a:xfrm>
          <a:prstGeom prst="rect">
            <a:avLst/>
          </a:prstGeom>
          <a:noFill/>
        </p:spPr>
        <p:txBody>
          <a:bodyPr wrap="square" rtlCol="0">
            <a:spAutoFit/>
          </a:bodyPr>
          <a:lstStyle/>
          <a:p>
            <a:pPr fontAlgn="base">
              <a:spcBef>
                <a:spcPct val="0"/>
              </a:spcBef>
              <a:spcAft>
                <a:spcPct val="0"/>
              </a:spcAft>
            </a:pPr>
            <a:r>
              <a:rPr lang="zh-CN" altLang="en-US" dirty="0">
                <a:solidFill>
                  <a:srgbClr val="DA1F28"/>
                </a:solidFill>
                <a:latin typeface="Arial" panose="020B0604020202020204" pitchFamily="34" charset="0"/>
                <a:ea typeface="微软雅黑" panose="020B0503020204020204" charset="-122"/>
                <a:cs typeface="+mn-ea"/>
                <a:sym typeface="+mn-lt"/>
              </a:rPr>
              <a:t>上传下达，对于领导的决策坚决</a:t>
            </a:r>
          </a:p>
          <a:p>
            <a:pPr fontAlgn="base">
              <a:spcBef>
                <a:spcPct val="0"/>
              </a:spcBef>
              <a:spcAft>
                <a:spcPct val="0"/>
              </a:spcAft>
            </a:pPr>
            <a:r>
              <a:rPr lang="zh-CN" altLang="en-US" dirty="0">
                <a:solidFill>
                  <a:srgbClr val="DA1F28"/>
                </a:solidFill>
                <a:latin typeface="Arial" panose="020B0604020202020204" pitchFamily="34" charset="0"/>
                <a:ea typeface="微软雅黑" panose="020B0503020204020204" charset="-122"/>
                <a:cs typeface="+mn-ea"/>
                <a:sym typeface="+mn-lt"/>
              </a:rPr>
              <a:t>执行的同时兼备创新意识</a:t>
            </a:r>
          </a:p>
        </p:txBody>
      </p:sp>
      <p:sp>
        <p:nvSpPr>
          <p:cNvPr id="16" name="椭圆 15"/>
          <p:cNvSpPr/>
          <p:nvPr/>
        </p:nvSpPr>
        <p:spPr>
          <a:xfrm rot="1718587">
            <a:off x="7081253" y="4449274"/>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rot="1718587">
            <a:off x="5184508" y="4999819"/>
            <a:ext cx="558631" cy="5586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rot="1718587">
            <a:off x="5184508" y="3476454"/>
            <a:ext cx="558631" cy="5586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p:cNvSpPr/>
          <p:nvPr/>
        </p:nvSpPr>
        <p:spPr>
          <a:xfrm rot="1718587">
            <a:off x="5260708" y="1918164"/>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32"/>
          <p:cNvSpPr txBox="1"/>
          <p:nvPr/>
        </p:nvSpPr>
        <p:spPr>
          <a:xfrm>
            <a:off x="7740747" y="3571934"/>
            <a:ext cx="4801235" cy="368300"/>
          </a:xfrm>
          <a:prstGeom prst="rect">
            <a:avLst/>
          </a:prstGeom>
          <a:noFill/>
        </p:spPr>
        <p:txBody>
          <a:bodyPr wrap="square" rtlCol="0">
            <a:spAutoFit/>
          </a:bodyPr>
          <a:lstStyle/>
          <a:p>
            <a:pPr fontAlgn="base">
              <a:spcBef>
                <a:spcPct val="0"/>
              </a:spcBef>
              <a:spcAft>
                <a:spcPct val="0"/>
              </a:spcAft>
            </a:pPr>
            <a:r>
              <a:rPr lang="zh-CN" altLang="en-US" dirty="0">
                <a:solidFill>
                  <a:srgbClr val="FFC000"/>
                </a:solidFill>
                <a:latin typeface="Arial" panose="020B0604020202020204" pitchFamily="34" charset="0"/>
                <a:ea typeface="微软雅黑" panose="020B0503020204020204" charset="-122"/>
                <a:cs typeface="+mn-ea"/>
                <a:sym typeface="+mn-lt"/>
              </a:rPr>
              <a:t>全局意识，团队协作意识更强</a:t>
            </a:r>
          </a:p>
        </p:txBody>
      </p:sp>
      <p:pic>
        <p:nvPicPr>
          <p:cNvPr id="52" name="图片 51"/>
          <p:cNvPicPr>
            <a:picLocks noChangeAspect="1"/>
          </p:cNvPicPr>
          <p:nvPr/>
        </p:nvPicPr>
        <p:blipFill>
          <a:blip r:embed="rId2"/>
          <a:srcRect l="9940" t="378" r="64" b="-378"/>
          <a:stretch>
            <a:fillRect/>
          </a:stretch>
        </p:blipFill>
        <p:spPr>
          <a:xfrm>
            <a:off x="8317865" y="109855"/>
            <a:ext cx="1149350" cy="1135380"/>
          </a:xfrm>
          <a:prstGeom prst="rect">
            <a:avLst/>
          </a:prstGeom>
          <a:effectLst>
            <a:softEdge rad="127000"/>
          </a:effectLst>
        </p:spPr>
      </p:pic>
      <p:sp>
        <p:nvSpPr>
          <p:cNvPr id="116" name="任意多边形 115"/>
          <p:cNvSpPr/>
          <p:nvPr/>
        </p:nvSpPr>
        <p:spPr bwMode="auto">
          <a:xfrm rot="18000000" flipH="1">
            <a:off x="2169078" y="3033099"/>
            <a:ext cx="5329350" cy="1574338"/>
          </a:xfrm>
          <a:custGeom>
            <a:avLst/>
            <a:gdLst>
              <a:gd name="connsiteX0" fmla="*/ 549867 w 5640076"/>
              <a:gd name="connsiteY0" fmla="*/ 0 h 1665874"/>
              <a:gd name="connsiteX1" fmla="*/ 660256 w 5640076"/>
              <a:gd name="connsiteY1" fmla="*/ 0 h 1665874"/>
              <a:gd name="connsiteX2" fmla="*/ 802545 w 5640076"/>
              <a:gd name="connsiteY2" fmla="*/ 0 h 1665874"/>
              <a:gd name="connsiteX3" fmla="*/ 1315377 w 5640076"/>
              <a:gd name="connsiteY3" fmla="*/ 0 h 1665874"/>
              <a:gd name="connsiteX4" fmla="*/ 2429468 w 5640076"/>
              <a:gd name="connsiteY4" fmla="*/ 0 h 1665874"/>
              <a:gd name="connsiteX5" fmla="*/ 3194978 w 5640076"/>
              <a:gd name="connsiteY5" fmla="*/ 0 h 1665874"/>
              <a:gd name="connsiteX6" fmla="*/ 4323673 w 5640076"/>
              <a:gd name="connsiteY6" fmla="*/ 0 h 1665874"/>
              <a:gd name="connsiteX7" fmla="*/ 4576351 w 5640076"/>
              <a:gd name="connsiteY7" fmla="*/ 0 h 1665874"/>
              <a:gd name="connsiteX8" fmla="*/ 4766233 w 5640076"/>
              <a:gd name="connsiteY8" fmla="*/ 0 h 1665874"/>
              <a:gd name="connsiteX9" fmla="*/ 4902290 w 5640076"/>
              <a:gd name="connsiteY9" fmla="*/ 0 h 1665874"/>
              <a:gd name="connsiteX10" fmla="*/ 4965556 w 5640076"/>
              <a:gd name="connsiteY10" fmla="*/ 0 h 1665874"/>
              <a:gd name="connsiteX11" fmla="*/ 4993493 w 5640076"/>
              <a:gd name="connsiteY11" fmla="*/ 0 h 1665874"/>
              <a:gd name="connsiteX12" fmla="*/ 5089182 w 5640076"/>
              <a:gd name="connsiteY12" fmla="*/ 0 h 1665874"/>
              <a:gd name="connsiteX13" fmla="*/ 5236816 w 5640076"/>
              <a:gd name="connsiteY13" fmla="*/ 84798 h 1665874"/>
              <a:gd name="connsiteX14" fmla="*/ 5619571 w 5640076"/>
              <a:gd name="connsiteY14" fmla="*/ 748139 h 1665874"/>
              <a:gd name="connsiteX15" fmla="*/ 5619571 w 5640076"/>
              <a:gd name="connsiteY15" fmla="*/ 917735 h 1665874"/>
              <a:gd name="connsiteX16" fmla="*/ 5236816 w 5640076"/>
              <a:gd name="connsiteY16" fmla="*/ 1581076 h 1665874"/>
              <a:gd name="connsiteX17" fmla="*/ 5089182 w 5640076"/>
              <a:gd name="connsiteY17" fmla="*/ 1665874 h 1665874"/>
              <a:gd name="connsiteX18" fmla="*/ 4965556 w 5640076"/>
              <a:gd name="connsiteY18" fmla="*/ 1665874 h 1665874"/>
              <a:gd name="connsiteX19" fmla="*/ 4323673 w 5640076"/>
              <a:gd name="connsiteY19" fmla="*/ 1665874 h 1665874"/>
              <a:gd name="connsiteX20" fmla="*/ 3194978 w 5640076"/>
              <a:gd name="connsiteY20" fmla="*/ 1665874 h 1665874"/>
              <a:gd name="connsiteX21" fmla="*/ 2429468 w 5640076"/>
              <a:gd name="connsiteY21" fmla="*/ 1665874 h 1665874"/>
              <a:gd name="connsiteX22" fmla="*/ 1315377 w 5640076"/>
              <a:gd name="connsiteY22" fmla="*/ 1665874 h 1665874"/>
              <a:gd name="connsiteX23" fmla="*/ 660256 w 5640076"/>
              <a:gd name="connsiteY23" fmla="*/ 1665874 h 1665874"/>
              <a:gd name="connsiteX24" fmla="*/ 549867 w 5640076"/>
              <a:gd name="connsiteY24" fmla="*/ 1665874 h 1665874"/>
              <a:gd name="connsiteX25" fmla="*/ 402233 w 5640076"/>
              <a:gd name="connsiteY25" fmla="*/ 1581076 h 1665874"/>
              <a:gd name="connsiteX26" fmla="*/ 19479 w 5640076"/>
              <a:gd name="connsiteY26" fmla="*/ 917735 h 1665874"/>
              <a:gd name="connsiteX27" fmla="*/ 19479 w 5640076"/>
              <a:gd name="connsiteY27" fmla="*/ 748139 h 1665874"/>
              <a:gd name="connsiteX28" fmla="*/ 402233 w 5640076"/>
              <a:gd name="connsiteY28" fmla="*/ 84798 h 1665874"/>
              <a:gd name="connsiteX29" fmla="*/ 549867 w 5640076"/>
              <a:gd name="connsiteY29" fmla="*/ 0 h 166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0076" h="1665874">
                <a:moveTo>
                  <a:pt x="549867" y="0"/>
                </a:moveTo>
                <a:lnTo>
                  <a:pt x="660256" y="0"/>
                </a:lnTo>
                <a:lnTo>
                  <a:pt x="802545" y="0"/>
                </a:lnTo>
                <a:cubicBezTo>
                  <a:pt x="1315377" y="0"/>
                  <a:pt x="1315377" y="0"/>
                  <a:pt x="1315377" y="0"/>
                </a:cubicBezTo>
                <a:lnTo>
                  <a:pt x="2429468" y="0"/>
                </a:lnTo>
                <a:cubicBezTo>
                  <a:pt x="3194978" y="0"/>
                  <a:pt x="3194978" y="0"/>
                  <a:pt x="3194978" y="0"/>
                </a:cubicBezTo>
                <a:lnTo>
                  <a:pt x="4323673" y="0"/>
                </a:lnTo>
                <a:lnTo>
                  <a:pt x="4576351" y="0"/>
                </a:lnTo>
                <a:lnTo>
                  <a:pt x="4766233" y="0"/>
                </a:lnTo>
                <a:lnTo>
                  <a:pt x="4902290" y="0"/>
                </a:lnTo>
                <a:lnTo>
                  <a:pt x="4965556" y="0"/>
                </a:lnTo>
                <a:lnTo>
                  <a:pt x="4993493" y="0"/>
                </a:lnTo>
                <a:cubicBezTo>
                  <a:pt x="5089182" y="0"/>
                  <a:pt x="5089182" y="0"/>
                  <a:pt x="5089182" y="0"/>
                </a:cubicBezTo>
                <a:cubicBezTo>
                  <a:pt x="5143862" y="0"/>
                  <a:pt x="5209477" y="38296"/>
                  <a:pt x="5236816" y="84798"/>
                </a:cubicBezTo>
                <a:cubicBezTo>
                  <a:pt x="5619571" y="748139"/>
                  <a:pt x="5619571" y="748139"/>
                  <a:pt x="5619571" y="748139"/>
                </a:cubicBezTo>
                <a:cubicBezTo>
                  <a:pt x="5646911" y="794641"/>
                  <a:pt x="5646911" y="871233"/>
                  <a:pt x="5619571" y="917735"/>
                </a:cubicBezTo>
                <a:cubicBezTo>
                  <a:pt x="5236816" y="1581076"/>
                  <a:pt x="5236816" y="1581076"/>
                  <a:pt x="5236816" y="1581076"/>
                </a:cubicBezTo>
                <a:cubicBezTo>
                  <a:pt x="5209477" y="1627578"/>
                  <a:pt x="5143862" y="1665874"/>
                  <a:pt x="5089182" y="1665874"/>
                </a:cubicBezTo>
                <a:lnTo>
                  <a:pt x="4965556" y="1665874"/>
                </a:lnTo>
                <a:lnTo>
                  <a:pt x="4323673" y="1665874"/>
                </a:lnTo>
                <a:lnTo>
                  <a:pt x="3194978" y="1665874"/>
                </a:lnTo>
                <a:lnTo>
                  <a:pt x="2429468" y="1665874"/>
                </a:lnTo>
                <a:lnTo>
                  <a:pt x="1315377" y="1665874"/>
                </a:lnTo>
                <a:lnTo>
                  <a:pt x="660256" y="1665874"/>
                </a:lnTo>
                <a:lnTo>
                  <a:pt x="549867" y="1665874"/>
                </a:lnTo>
                <a:cubicBezTo>
                  <a:pt x="496555" y="1665874"/>
                  <a:pt x="429573" y="1627578"/>
                  <a:pt x="402233" y="1581076"/>
                </a:cubicBezTo>
                <a:cubicBezTo>
                  <a:pt x="19479" y="917735"/>
                  <a:pt x="19479" y="917735"/>
                  <a:pt x="19479" y="917735"/>
                </a:cubicBezTo>
                <a:cubicBezTo>
                  <a:pt x="-6494" y="871233"/>
                  <a:pt x="-6494" y="794641"/>
                  <a:pt x="19479" y="748139"/>
                </a:cubicBezTo>
                <a:cubicBezTo>
                  <a:pt x="402233" y="84798"/>
                  <a:pt x="402233" y="84798"/>
                  <a:pt x="402233" y="84798"/>
                </a:cubicBezTo>
                <a:cubicBezTo>
                  <a:pt x="429573" y="38296"/>
                  <a:pt x="496555" y="0"/>
                  <a:pt x="549867" y="0"/>
                </a:cubicBezTo>
                <a:close/>
              </a:path>
            </a:pathLst>
          </a:custGeom>
          <a:gradFill>
            <a:gsLst>
              <a:gs pos="0">
                <a:sysClr val="window" lastClr="FFFFFF"/>
              </a:gs>
              <a:gs pos="94000">
                <a:srgbClr val="ECECEC"/>
              </a:gs>
            </a:gsLst>
            <a:lin ang="7800000" scaled="0"/>
          </a:gradFill>
          <a:ln w="19050">
            <a:gradFill>
              <a:gsLst>
                <a:gs pos="100000">
                  <a:sysClr val="window" lastClr="FFFFFF"/>
                </a:gs>
                <a:gs pos="0">
                  <a:srgbClr val="ECECEC"/>
                </a:gs>
              </a:gsLst>
              <a:lin ang="7800000" scaled="0"/>
            </a:gradFill>
          </a:ln>
          <a:effectLst>
            <a:outerShdw blurRad="114300" dist="63500" dir="8100000" algn="tr" rotWithShape="0">
              <a:prstClr val="black">
                <a:alpha val="13000"/>
              </a:prstClr>
            </a:outerShdw>
          </a:effectLst>
        </p:spPr>
        <p:txBody>
          <a:bodyPr vert="horz" wrap="square" lIns="86411" tIns="43205" rIns="86411" bIns="43205"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7" name="任意多边形 116"/>
          <p:cNvSpPr/>
          <p:nvPr/>
        </p:nvSpPr>
        <p:spPr bwMode="auto">
          <a:xfrm>
            <a:off x="3063188" y="4574136"/>
            <a:ext cx="5330166" cy="1574097"/>
          </a:xfrm>
          <a:custGeom>
            <a:avLst/>
            <a:gdLst>
              <a:gd name="connsiteX0" fmla="*/ 549867 w 5640076"/>
              <a:gd name="connsiteY0" fmla="*/ 0 h 1665874"/>
              <a:gd name="connsiteX1" fmla="*/ 660256 w 5640076"/>
              <a:gd name="connsiteY1" fmla="*/ 0 h 1665874"/>
              <a:gd name="connsiteX2" fmla="*/ 802545 w 5640076"/>
              <a:gd name="connsiteY2" fmla="*/ 0 h 1665874"/>
              <a:gd name="connsiteX3" fmla="*/ 1315377 w 5640076"/>
              <a:gd name="connsiteY3" fmla="*/ 0 h 1665874"/>
              <a:gd name="connsiteX4" fmla="*/ 2429468 w 5640076"/>
              <a:gd name="connsiteY4" fmla="*/ 0 h 1665874"/>
              <a:gd name="connsiteX5" fmla="*/ 3194978 w 5640076"/>
              <a:gd name="connsiteY5" fmla="*/ 0 h 1665874"/>
              <a:gd name="connsiteX6" fmla="*/ 4323673 w 5640076"/>
              <a:gd name="connsiteY6" fmla="*/ 0 h 1665874"/>
              <a:gd name="connsiteX7" fmla="*/ 4576351 w 5640076"/>
              <a:gd name="connsiteY7" fmla="*/ 0 h 1665874"/>
              <a:gd name="connsiteX8" fmla="*/ 4766233 w 5640076"/>
              <a:gd name="connsiteY8" fmla="*/ 0 h 1665874"/>
              <a:gd name="connsiteX9" fmla="*/ 4902290 w 5640076"/>
              <a:gd name="connsiteY9" fmla="*/ 0 h 1665874"/>
              <a:gd name="connsiteX10" fmla="*/ 4965556 w 5640076"/>
              <a:gd name="connsiteY10" fmla="*/ 0 h 1665874"/>
              <a:gd name="connsiteX11" fmla="*/ 4993493 w 5640076"/>
              <a:gd name="connsiteY11" fmla="*/ 0 h 1665874"/>
              <a:gd name="connsiteX12" fmla="*/ 5089182 w 5640076"/>
              <a:gd name="connsiteY12" fmla="*/ 0 h 1665874"/>
              <a:gd name="connsiteX13" fmla="*/ 5236816 w 5640076"/>
              <a:gd name="connsiteY13" fmla="*/ 84798 h 1665874"/>
              <a:gd name="connsiteX14" fmla="*/ 5619571 w 5640076"/>
              <a:gd name="connsiteY14" fmla="*/ 748139 h 1665874"/>
              <a:gd name="connsiteX15" fmla="*/ 5619571 w 5640076"/>
              <a:gd name="connsiteY15" fmla="*/ 917735 h 1665874"/>
              <a:gd name="connsiteX16" fmla="*/ 5236816 w 5640076"/>
              <a:gd name="connsiteY16" fmla="*/ 1581076 h 1665874"/>
              <a:gd name="connsiteX17" fmla="*/ 5089182 w 5640076"/>
              <a:gd name="connsiteY17" fmla="*/ 1665874 h 1665874"/>
              <a:gd name="connsiteX18" fmla="*/ 4965556 w 5640076"/>
              <a:gd name="connsiteY18" fmla="*/ 1665874 h 1665874"/>
              <a:gd name="connsiteX19" fmla="*/ 4323673 w 5640076"/>
              <a:gd name="connsiteY19" fmla="*/ 1665874 h 1665874"/>
              <a:gd name="connsiteX20" fmla="*/ 3194978 w 5640076"/>
              <a:gd name="connsiteY20" fmla="*/ 1665874 h 1665874"/>
              <a:gd name="connsiteX21" fmla="*/ 2429468 w 5640076"/>
              <a:gd name="connsiteY21" fmla="*/ 1665874 h 1665874"/>
              <a:gd name="connsiteX22" fmla="*/ 1315377 w 5640076"/>
              <a:gd name="connsiteY22" fmla="*/ 1665874 h 1665874"/>
              <a:gd name="connsiteX23" fmla="*/ 660256 w 5640076"/>
              <a:gd name="connsiteY23" fmla="*/ 1665874 h 1665874"/>
              <a:gd name="connsiteX24" fmla="*/ 549867 w 5640076"/>
              <a:gd name="connsiteY24" fmla="*/ 1665874 h 1665874"/>
              <a:gd name="connsiteX25" fmla="*/ 402233 w 5640076"/>
              <a:gd name="connsiteY25" fmla="*/ 1581076 h 1665874"/>
              <a:gd name="connsiteX26" fmla="*/ 19479 w 5640076"/>
              <a:gd name="connsiteY26" fmla="*/ 917735 h 1665874"/>
              <a:gd name="connsiteX27" fmla="*/ 19479 w 5640076"/>
              <a:gd name="connsiteY27" fmla="*/ 748139 h 1665874"/>
              <a:gd name="connsiteX28" fmla="*/ 402233 w 5640076"/>
              <a:gd name="connsiteY28" fmla="*/ 84798 h 1665874"/>
              <a:gd name="connsiteX29" fmla="*/ 549867 w 5640076"/>
              <a:gd name="connsiteY29" fmla="*/ 0 h 166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0076" h="1665874">
                <a:moveTo>
                  <a:pt x="549867" y="0"/>
                </a:moveTo>
                <a:lnTo>
                  <a:pt x="660256" y="0"/>
                </a:lnTo>
                <a:lnTo>
                  <a:pt x="802545" y="0"/>
                </a:lnTo>
                <a:cubicBezTo>
                  <a:pt x="1315377" y="0"/>
                  <a:pt x="1315377" y="0"/>
                  <a:pt x="1315377" y="0"/>
                </a:cubicBezTo>
                <a:lnTo>
                  <a:pt x="2429468" y="0"/>
                </a:lnTo>
                <a:cubicBezTo>
                  <a:pt x="3194978" y="0"/>
                  <a:pt x="3194978" y="0"/>
                  <a:pt x="3194978" y="0"/>
                </a:cubicBezTo>
                <a:lnTo>
                  <a:pt x="4323673" y="0"/>
                </a:lnTo>
                <a:lnTo>
                  <a:pt x="4576351" y="0"/>
                </a:lnTo>
                <a:lnTo>
                  <a:pt x="4766233" y="0"/>
                </a:lnTo>
                <a:lnTo>
                  <a:pt x="4902290" y="0"/>
                </a:lnTo>
                <a:lnTo>
                  <a:pt x="4965556" y="0"/>
                </a:lnTo>
                <a:lnTo>
                  <a:pt x="4993493" y="0"/>
                </a:lnTo>
                <a:cubicBezTo>
                  <a:pt x="5089182" y="0"/>
                  <a:pt x="5089182" y="0"/>
                  <a:pt x="5089182" y="0"/>
                </a:cubicBezTo>
                <a:cubicBezTo>
                  <a:pt x="5143862" y="0"/>
                  <a:pt x="5209477" y="38296"/>
                  <a:pt x="5236816" y="84798"/>
                </a:cubicBezTo>
                <a:cubicBezTo>
                  <a:pt x="5619571" y="748139"/>
                  <a:pt x="5619571" y="748139"/>
                  <a:pt x="5619571" y="748139"/>
                </a:cubicBezTo>
                <a:cubicBezTo>
                  <a:pt x="5646911" y="794641"/>
                  <a:pt x="5646911" y="871233"/>
                  <a:pt x="5619571" y="917735"/>
                </a:cubicBezTo>
                <a:cubicBezTo>
                  <a:pt x="5236816" y="1581076"/>
                  <a:pt x="5236816" y="1581076"/>
                  <a:pt x="5236816" y="1581076"/>
                </a:cubicBezTo>
                <a:cubicBezTo>
                  <a:pt x="5209477" y="1627578"/>
                  <a:pt x="5143862" y="1665874"/>
                  <a:pt x="5089182" y="1665874"/>
                </a:cubicBezTo>
                <a:lnTo>
                  <a:pt x="4965556" y="1665874"/>
                </a:lnTo>
                <a:lnTo>
                  <a:pt x="4323673" y="1665874"/>
                </a:lnTo>
                <a:lnTo>
                  <a:pt x="3194978" y="1665874"/>
                </a:lnTo>
                <a:lnTo>
                  <a:pt x="2429468" y="1665874"/>
                </a:lnTo>
                <a:lnTo>
                  <a:pt x="1315377" y="1665874"/>
                </a:lnTo>
                <a:lnTo>
                  <a:pt x="660256" y="1665874"/>
                </a:lnTo>
                <a:lnTo>
                  <a:pt x="549867" y="1665874"/>
                </a:lnTo>
                <a:cubicBezTo>
                  <a:pt x="496555" y="1665874"/>
                  <a:pt x="429573" y="1627578"/>
                  <a:pt x="402233" y="1581076"/>
                </a:cubicBezTo>
                <a:cubicBezTo>
                  <a:pt x="19479" y="917735"/>
                  <a:pt x="19479" y="917735"/>
                  <a:pt x="19479" y="917735"/>
                </a:cubicBezTo>
                <a:cubicBezTo>
                  <a:pt x="-6494" y="871233"/>
                  <a:pt x="-6494" y="794641"/>
                  <a:pt x="19479" y="748139"/>
                </a:cubicBezTo>
                <a:cubicBezTo>
                  <a:pt x="402233" y="84798"/>
                  <a:pt x="402233" y="84798"/>
                  <a:pt x="402233" y="84798"/>
                </a:cubicBezTo>
                <a:cubicBezTo>
                  <a:pt x="429573" y="38296"/>
                  <a:pt x="496555" y="0"/>
                  <a:pt x="549867" y="0"/>
                </a:cubicBezTo>
                <a:close/>
              </a:path>
            </a:pathLst>
          </a:custGeom>
          <a:gradFill flip="none" rotWithShape="1">
            <a:gsLst>
              <a:gs pos="0">
                <a:srgbClr val="ECECEC"/>
              </a:gs>
              <a:gs pos="100000">
                <a:sysClr val="window" lastClr="FFFFFF"/>
              </a:gs>
            </a:gsLst>
            <a:lin ang="2700000" scaled="1"/>
            <a:tileRect/>
          </a:gradFill>
          <a:ln w="19050">
            <a:gradFill flip="none" rotWithShape="1">
              <a:gsLst>
                <a:gs pos="0">
                  <a:sysClr val="window" lastClr="FFFFFF"/>
                </a:gs>
                <a:gs pos="100000">
                  <a:srgbClr val="ECECEC"/>
                </a:gs>
              </a:gsLst>
              <a:lin ang="2700000" scaled="1"/>
              <a:tileRect/>
            </a:gradFill>
          </a:ln>
          <a:effectLst>
            <a:outerShdw blurRad="114300" dist="63500" dir="8100000" algn="tr" rotWithShape="0">
              <a:prstClr val="black">
                <a:alpha val="13000"/>
              </a:prstClr>
            </a:outerShdw>
          </a:effectLst>
        </p:spPr>
        <p:txBody>
          <a:bodyPr vert="horz" wrap="square" lIns="86411" tIns="43205" rIns="86411" bIns="43205"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18" name="任意多边形 117"/>
          <p:cNvSpPr/>
          <p:nvPr/>
        </p:nvSpPr>
        <p:spPr bwMode="auto">
          <a:xfrm rot="3600000">
            <a:off x="4003855" y="3033099"/>
            <a:ext cx="5329350" cy="1574338"/>
          </a:xfrm>
          <a:custGeom>
            <a:avLst/>
            <a:gdLst>
              <a:gd name="connsiteX0" fmla="*/ 549867 w 5640076"/>
              <a:gd name="connsiteY0" fmla="*/ 0 h 1665874"/>
              <a:gd name="connsiteX1" fmla="*/ 660256 w 5640076"/>
              <a:gd name="connsiteY1" fmla="*/ 0 h 1665874"/>
              <a:gd name="connsiteX2" fmla="*/ 802545 w 5640076"/>
              <a:gd name="connsiteY2" fmla="*/ 0 h 1665874"/>
              <a:gd name="connsiteX3" fmla="*/ 1315377 w 5640076"/>
              <a:gd name="connsiteY3" fmla="*/ 0 h 1665874"/>
              <a:gd name="connsiteX4" fmla="*/ 2429468 w 5640076"/>
              <a:gd name="connsiteY4" fmla="*/ 0 h 1665874"/>
              <a:gd name="connsiteX5" fmla="*/ 3194978 w 5640076"/>
              <a:gd name="connsiteY5" fmla="*/ 0 h 1665874"/>
              <a:gd name="connsiteX6" fmla="*/ 4323673 w 5640076"/>
              <a:gd name="connsiteY6" fmla="*/ 0 h 1665874"/>
              <a:gd name="connsiteX7" fmla="*/ 4576351 w 5640076"/>
              <a:gd name="connsiteY7" fmla="*/ 0 h 1665874"/>
              <a:gd name="connsiteX8" fmla="*/ 4766233 w 5640076"/>
              <a:gd name="connsiteY8" fmla="*/ 0 h 1665874"/>
              <a:gd name="connsiteX9" fmla="*/ 4902290 w 5640076"/>
              <a:gd name="connsiteY9" fmla="*/ 0 h 1665874"/>
              <a:gd name="connsiteX10" fmla="*/ 4965556 w 5640076"/>
              <a:gd name="connsiteY10" fmla="*/ 0 h 1665874"/>
              <a:gd name="connsiteX11" fmla="*/ 4993493 w 5640076"/>
              <a:gd name="connsiteY11" fmla="*/ 0 h 1665874"/>
              <a:gd name="connsiteX12" fmla="*/ 5089182 w 5640076"/>
              <a:gd name="connsiteY12" fmla="*/ 0 h 1665874"/>
              <a:gd name="connsiteX13" fmla="*/ 5236816 w 5640076"/>
              <a:gd name="connsiteY13" fmla="*/ 84798 h 1665874"/>
              <a:gd name="connsiteX14" fmla="*/ 5619571 w 5640076"/>
              <a:gd name="connsiteY14" fmla="*/ 748139 h 1665874"/>
              <a:gd name="connsiteX15" fmla="*/ 5619571 w 5640076"/>
              <a:gd name="connsiteY15" fmla="*/ 917735 h 1665874"/>
              <a:gd name="connsiteX16" fmla="*/ 5236816 w 5640076"/>
              <a:gd name="connsiteY16" fmla="*/ 1581076 h 1665874"/>
              <a:gd name="connsiteX17" fmla="*/ 5089182 w 5640076"/>
              <a:gd name="connsiteY17" fmla="*/ 1665874 h 1665874"/>
              <a:gd name="connsiteX18" fmla="*/ 4965556 w 5640076"/>
              <a:gd name="connsiteY18" fmla="*/ 1665874 h 1665874"/>
              <a:gd name="connsiteX19" fmla="*/ 4323673 w 5640076"/>
              <a:gd name="connsiteY19" fmla="*/ 1665874 h 1665874"/>
              <a:gd name="connsiteX20" fmla="*/ 3194978 w 5640076"/>
              <a:gd name="connsiteY20" fmla="*/ 1665874 h 1665874"/>
              <a:gd name="connsiteX21" fmla="*/ 2429468 w 5640076"/>
              <a:gd name="connsiteY21" fmla="*/ 1665874 h 1665874"/>
              <a:gd name="connsiteX22" fmla="*/ 1315377 w 5640076"/>
              <a:gd name="connsiteY22" fmla="*/ 1665874 h 1665874"/>
              <a:gd name="connsiteX23" fmla="*/ 660256 w 5640076"/>
              <a:gd name="connsiteY23" fmla="*/ 1665874 h 1665874"/>
              <a:gd name="connsiteX24" fmla="*/ 549867 w 5640076"/>
              <a:gd name="connsiteY24" fmla="*/ 1665874 h 1665874"/>
              <a:gd name="connsiteX25" fmla="*/ 402233 w 5640076"/>
              <a:gd name="connsiteY25" fmla="*/ 1581076 h 1665874"/>
              <a:gd name="connsiteX26" fmla="*/ 19479 w 5640076"/>
              <a:gd name="connsiteY26" fmla="*/ 917735 h 1665874"/>
              <a:gd name="connsiteX27" fmla="*/ 19479 w 5640076"/>
              <a:gd name="connsiteY27" fmla="*/ 748139 h 1665874"/>
              <a:gd name="connsiteX28" fmla="*/ 402233 w 5640076"/>
              <a:gd name="connsiteY28" fmla="*/ 84798 h 1665874"/>
              <a:gd name="connsiteX29" fmla="*/ 549867 w 5640076"/>
              <a:gd name="connsiteY29" fmla="*/ 0 h 166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0076" h="1665874">
                <a:moveTo>
                  <a:pt x="549867" y="0"/>
                </a:moveTo>
                <a:lnTo>
                  <a:pt x="660256" y="0"/>
                </a:lnTo>
                <a:lnTo>
                  <a:pt x="802545" y="0"/>
                </a:lnTo>
                <a:cubicBezTo>
                  <a:pt x="1315377" y="0"/>
                  <a:pt x="1315377" y="0"/>
                  <a:pt x="1315377" y="0"/>
                </a:cubicBezTo>
                <a:lnTo>
                  <a:pt x="2429468" y="0"/>
                </a:lnTo>
                <a:cubicBezTo>
                  <a:pt x="3194978" y="0"/>
                  <a:pt x="3194978" y="0"/>
                  <a:pt x="3194978" y="0"/>
                </a:cubicBezTo>
                <a:lnTo>
                  <a:pt x="4323673" y="0"/>
                </a:lnTo>
                <a:lnTo>
                  <a:pt x="4576351" y="0"/>
                </a:lnTo>
                <a:lnTo>
                  <a:pt x="4766233" y="0"/>
                </a:lnTo>
                <a:lnTo>
                  <a:pt x="4902290" y="0"/>
                </a:lnTo>
                <a:lnTo>
                  <a:pt x="4965556" y="0"/>
                </a:lnTo>
                <a:lnTo>
                  <a:pt x="4993493" y="0"/>
                </a:lnTo>
                <a:cubicBezTo>
                  <a:pt x="5089182" y="0"/>
                  <a:pt x="5089182" y="0"/>
                  <a:pt x="5089182" y="0"/>
                </a:cubicBezTo>
                <a:cubicBezTo>
                  <a:pt x="5143862" y="0"/>
                  <a:pt x="5209477" y="38296"/>
                  <a:pt x="5236816" y="84798"/>
                </a:cubicBezTo>
                <a:cubicBezTo>
                  <a:pt x="5619571" y="748139"/>
                  <a:pt x="5619571" y="748139"/>
                  <a:pt x="5619571" y="748139"/>
                </a:cubicBezTo>
                <a:cubicBezTo>
                  <a:pt x="5646911" y="794641"/>
                  <a:pt x="5646911" y="871233"/>
                  <a:pt x="5619571" y="917735"/>
                </a:cubicBezTo>
                <a:cubicBezTo>
                  <a:pt x="5236816" y="1581076"/>
                  <a:pt x="5236816" y="1581076"/>
                  <a:pt x="5236816" y="1581076"/>
                </a:cubicBezTo>
                <a:cubicBezTo>
                  <a:pt x="5209477" y="1627578"/>
                  <a:pt x="5143862" y="1665874"/>
                  <a:pt x="5089182" y="1665874"/>
                </a:cubicBezTo>
                <a:lnTo>
                  <a:pt x="4965556" y="1665874"/>
                </a:lnTo>
                <a:lnTo>
                  <a:pt x="4323673" y="1665874"/>
                </a:lnTo>
                <a:lnTo>
                  <a:pt x="3194978" y="1665874"/>
                </a:lnTo>
                <a:lnTo>
                  <a:pt x="2429468" y="1665874"/>
                </a:lnTo>
                <a:lnTo>
                  <a:pt x="1315377" y="1665874"/>
                </a:lnTo>
                <a:lnTo>
                  <a:pt x="660256" y="1665874"/>
                </a:lnTo>
                <a:lnTo>
                  <a:pt x="549867" y="1665874"/>
                </a:lnTo>
                <a:cubicBezTo>
                  <a:pt x="496555" y="1665874"/>
                  <a:pt x="429573" y="1627578"/>
                  <a:pt x="402233" y="1581076"/>
                </a:cubicBezTo>
                <a:cubicBezTo>
                  <a:pt x="19479" y="917735"/>
                  <a:pt x="19479" y="917735"/>
                  <a:pt x="19479" y="917735"/>
                </a:cubicBezTo>
                <a:cubicBezTo>
                  <a:pt x="-6494" y="871233"/>
                  <a:pt x="-6494" y="794641"/>
                  <a:pt x="19479" y="748139"/>
                </a:cubicBezTo>
                <a:cubicBezTo>
                  <a:pt x="402233" y="84798"/>
                  <a:pt x="402233" y="84798"/>
                  <a:pt x="402233" y="84798"/>
                </a:cubicBezTo>
                <a:cubicBezTo>
                  <a:pt x="429573" y="38296"/>
                  <a:pt x="496555" y="0"/>
                  <a:pt x="549867" y="0"/>
                </a:cubicBezTo>
                <a:close/>
              </a:path>
            </a:pathLst>
          </a:custGeom>
          <a:gradFill flip="none" rotWithShape="1">
            <a:gsLst>
              <a:gs pos="100000">
                <a:sysClr val="window" lastClr="FFFFFF"/>
              </a:gs>
              <a:gs pos="0">
                <a:srgbClr val="ECECEC"/>
              </a:gs>
            </a:gsLst>
            <a:lin ang="4500000" scaled="0"/>
            <a:tileRect/>
          </a:gradFill>
          <a:ln w="19050">
            <a:gradFill>
              <a:gsLst>
                <a:gs pos="100000">
                  <a:sysClr val="window" lastClr="FFFFFF">
                    <a:lumMod val="85000"/>
                  </a:sysClr>
                </a:gs>
                <a:gs pos="0">
                  <a:sysClr val="window" lastClr="FFFFFF"/>
                </a:gs>
              </a:gsLst>
              <a:lin ang="4500000" scaled="0"/>
            </a:gradFill>
          </a:ln>
          <a:effectLst>
            <a:outerShdw blurRad="114300" dist="63500" dir="8100000" algn="tr" rotWithShape="0">
              <a:prstClr val="black">
                <a:alpha val="13000"/>
              </a:prstClr>
            </a:outerShdw>
          </a:effectLst>
        </p:spPr>
        <p:txBody>
          <a:bodyPr vert="horz" wrap="square" lIns="86411" tIns="43205" rIns="86411" bIns="43205"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nvGrpSpPr>
          <p:cNvPr id="119" name="组合 3"/>
          <p:cNvGrpSpPr/>
          <p:nvPr/>
        </p:nvGrpSpPr>
        <p:grpSpPr>
          <a:xfrm>
            <a:off x="4837315" y="1489929"/>
            <a:ext cx="1778791" cy="1583569"/>
            <a:chOff x="3471019" y="1000390"/>
            <a:chExt cx="1882215" cy="1675898"/>
          </a:xfrm>
        </p:grpSpPr>
        <p:sp>
          <p:nvSpPr>
            <p:cNvPr id="120" name="Freeform 5"/>
            <p:cNvSpPr/>
            <p:nvPr/>
          </p:nvSpPr>
          <p:spPr bwMode="auto">
            <a:xfrm>
              <a:off x="3473634" y="1000390"/>
              <a:ext cx="1879600" cy="16658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ysClr val="window" lastClr="FFFFFF"/>
                </a:gs>
                <a:gs pos="0">
                  <a:srgbClr val="ECECEC"/>
                </a:gs>
              </a:gsLst>
              <a:lin ang="2700000" scaled="1"/>
            </a:gradFill>
            <a:ln w="15875">
              <a:gradFill flip="none" rotWithShape="1">
                <a:gsLst>
                  <a:gs pos="0">
                    <a:sysClr val="window" lastClr="FFFFFF"/>
                  </a:gs>
                  <a:gs pos="100000">
                    <a:srgbClr val="ECECEC"/>
                  </a:gs>
                </a:gsLst>
                <a:lin ang="8100000" scaled="1"/>
                <a:tileRect/>
              </a:gradFill>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21" name="任意多边形 120"/>
            <p:cNvSpPr/>
            <p:nvPr/>
          </p:nvSpPr>
          <p:spPr bwMode="auto">
            <a:xfrm>
              <a:off x="3471019" y="1029240"/>
              <a:ext cx="1394041" cy="1637522"/>
            </a:xfrm>
            <a:custGeom>
              <a:avLst/>
              <a:gdLst>
                <a:gd name="connsiteX0" fmla="*/ 461664 w 1394041"/>
                <a:gd name="connsiteY0" fmla="*/ 0 h 1637522"/>
                <a:gd name="connsiteX1" fmla="*/ 1394041 w 1394041"/>
                <a:gd name="connsiteY1" fmla="*/ 1614924 h 1637522"/>
                <a:gd name="connsiteX2" fmla="*/ 1357670 w 1394041"/>
                <a:gd name="connsiteY2" fmla="*/ 1630812 h 1637522"/>
                <a:gd name="connsiteX3" fmla="*/ 1315379 w 1394041"/>
                <a:gd name="connsiteY3" fmla="*/ 1637522 h 1637522"/>
                <a:gd name="connsiteX4" fmla="*/ 549869 w 1394041"/>
                <a:gd name="connsiteY4" fmla="*/ 1637522 h 1637522"/>
                <a:gd name="connsiteX5" fmla="*/ 402235 w 1394041"/>
                <a:gd name="connsiteY5" fmla="*/ 1552724 h 1637522"/>
                <a:gd name="connsiteX6" fmla="*/ 19480 w 1394041"/>
                <a:gd name="connsiteY6" fmla="*/ 889383 h 1637522"/>
                <a:gd name="connsiteX7" fmla="*/ 19480 w 1394041"/>
                <a:gd name="connsiteY7" fmla="*/ 719787 h 1637522"/>
                <a:gd name="connsiteX8" fmla="*/ 402235 w 1394041"/>
                <a:gd name="connsiteY8" fmla="*/ 56446 h 1637522"/>
                <a:gd name="connsiteX9" fmla="*/ 429339 w 1394041"/>
                <a:gd name="connsiteY9" fmla="*/ 23579 h 163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041" h="1637522">
                  <a:moveTo>
                    <a:pt x="461664" y="0"/>
                  </a:moveTo>
                  <a:lnTo>
                    <a:pt x="1394041" y="1614924"/>
                  </a:lnTo>
                  <a:lnTo>
                    <a:pt x="1357670" y="1630812"/>
                  </a:lnTo>
                  <a:cubicBezTo>
                    <a:pt x="1343402" y="1635129"/>
                    <a:pt x="1329048" y="1637522"/>
                    <a:pt x="1315379" y="1637522"/>
                  </a:cubicBezTo>
                  <a:lnTo>
                    <a:pt x="549869" y="1637522"/>
                  </a:lnTo>
                  <a:cubicBezTo>
                    <a:pt x="496556" y="1637522"/>
                    <a:pt x="429574" y="1599226"/>
                    <a:pt x="402235" y="1552724"/>
                  </a:cubicBezTo>
                  <a:cubicBezTo>
                    <a:pt x="19480" y="889383"/>
                    <a:pt x="19480" y="889383"/>
                    <a:pt x="19480" y="889383"/>
                  </a:cubicBezTo>
                  <a:cubicBezTo>
                    <a:pt x="-6493" y="842881"/>
                    <a:pt x="-6493" y="766289"/>
                    <a:pt x="19480" y="719787"/>
                  </a:cubicBezTo>
                  <a:cubicBezTo>
                    <a:pt x="402235" y="56446"/>
                    <a:pt x="402235" y="56446"/>
                    <a:pt x="402235" y="56446"/>
                  </a:cubicBezTo>
                  <a:cubicBezTo>
                    <a:pt x="409070" y="44821"/>
                    <a:pt x="418382" y="33708"/>
                    <a:pt x="429339" y="23579"/>
                  </a:cubicBezTo>
                  <a:close/>
                </a:path>
              </a:pathLst>
            </a:custGeom>
            <a:solidFill>
              <a:srgbClr val="ECECEC"/>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22" name="任意多边形 121"/>
            <p:cNvSpPr/>
            <p:nvPr/>
          </p:nvSpPr>
          <p:spPr bwMode="auto">
            <a:xfrm>
              <a:off x="3942902" y="1848943"/>
              <a:ext cx="927834" cy="827345"/>
            </a:xfrm>
            <a:custGeom>
              <a:avLst/>
              <a:gdLst>
                <a:gd name="connsiteX0" fmla="*/ 463213 w 927834"/>
                <a:gd name="connsiteY0" fmla="*/ 0 h 827345"/>
                <a:gd name="connsiteX1" fmla="*/ 927834 w 927834"/>
                <a:gd name="connsiteY1" fmla="*/ 804747 h 827345"/>
                <a:gd name="connsiteX2" fmla="*/ 891463 w 927834"/>
                <a:gd name="connsiteY2" fmla="*/ 820635 h 827345"/>
                <a:gd name="connsiteX3" fmla="*/ 849172 w 927834"/>
                <a:gd name="connsiteY3" fmla="*/ 827345 h 827345"/>
                <a:gd name="connsiteX4" fmla="*/ 83662 w 927834"/>
                <a:gd name="connsiteY4" fmla="*/ 827345 h 827345"/>
                <a:gd name="connsiteX5" fmla="*/ 105 w 927834"/>
                <a:gd name="connsiteY5" fmla="*/ 802384 h 827345"/>
                <a:gd name="connsiteX6" fmla="*/ 0 w 927834"/>
                <a:gd name="connsiteY6" fmla="*/ 802308 h 82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834" h="827345">
                  <a:moveTo>
                    <a:pt x="463213" y="0"/>
                  </a:moveTo>
                  <a:lnTo>
                    <a:pt x="927834" y="804747"/>
                  </a:lnTo>
                  <a:lnTo>
                    <a:pt x="891463" y="820635"/>
                  </a:lnTo>
                  <a:cubicBezTo>
                    <a:pt x="877195" y="824952"/>
                    <a:pt x="862841" y="827345"/>
                    <a:pt x="849172" y="827345"/>
                  </a:cubicBezTo>
                  <a:lnTo>
                    <a:pt x="83662" y="827345"/>
                  </a:lnTo>
                  <a:cubicBezTo>
                    <a:pt x="57006" y="827345"/>
                    <a:pt x="26932" y="817771"/>
                    <a:pt x="105" y="802384"/>
                  </a:cubicBezTo>
                  <a:lnTo>
                    <a:pt x="0" y="802308"/>
                  </a:lnTo>
                  <a:close/>
                </a:path>
              </a:pathLst>
            </a:custGeom>
            <a:solidFill>
              <a:srgbClr val="E6E6E6"/>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nvGrpSpPr>
            <p:cNvPr id="123" name="组合 4"/>
            <p:cNvGrpSpPr/>
            <p:nvPr/>
          </p:nvGrpSpPr>
          <p:grpSpPr>
            <a:xfrm>
              <a:off x="4032114" y="1511219"/>
              <a:ext cx="748350" cy="644216"/>
              <a:chOff x="4032114" y="1511219"/>
              <a:chExt cx="748350" cy="644216"/>
            </a:xfrm>
          </p:grpSpPr>
          <p:sp>
            <p:nvSpPr>
              <p:cNvPr id="124" name="等腰三角形 123"/>
              <p:cNvSpPr/>
              <p:nvPr/>
            </p:nvSpPr>
            <p:spPr>
              <a:xfrm>
                <a:off x="4033174" y="1511219"/>
                <a:ext cx="747290" cy="644216"/>
              </a:xfrm>
              <a:prstGeom prst="triangle">
                <a:avLst/>
              </a:prstGeom>
              <a:solidFill>
                <a:srgbClr val="2DA2BF"/>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25" name="任意多边形 124"/>
              <p:cNvSpPr/>
              <p:nvPr/>
            </p:nvSpPr>
            <p:spPr bwMode="auto">
              <a:xfrm>
                <a:off x="4032114" y="1680455"/>
                <a:ext cx="549718" cy="474980"/>
              </a:xfrm>
              <a:custGeom>
                <a:avLst/>
                <a:gdLst>
                  <a:gd name="connsiteX0" fmla="*/ 275488 w 549718"/>
                  <a:gd name="connsiteY0" fmla="*/ 0 h 474980"/>
                  <a:gd name="connsiteX1" fmla="*/ 549718 w 549718"/>
                  <a:gd name="connsiteY1" fmla="*/ 474980 h 474980"/>
                  <a:gd name="connsiteX2" fmla="*/ 0 w 549718"/>
                  <a:gd name="connsiteY2" fmla="*/ 474980 h 474980"/>
                </a:gdLst>
                <a:ahLst/>
                <a:cxnLst>
                  <a:cxn ang="0">
                    <a:pos x="connsiteX0" y="connsiteY0"/>
                  </a:cxn>
                  <a:cxn ang="0">
                    <a:pos x="connsiteX1" y="connsiteY1"/>
                  </a:cxn>
                  <a:cxn ang="0">
                    <a:pos x="connsiteX2" y="connsiteY2"/>
                  </a:cxn>
                </a:cxnLst>
                <a:rect l="l" t="t" r="r" b="b"/>
                <a:pathLst>
                  <a:path w="549718" h="474980">
                    <a:moveTo>
                      <a:pt x="275488" y="0"/>
                    </a:moveTo>
                    <a:lnTo>
                      <a:pt x="549718" y="474980"/>
                    </a:lnTo>
                    <a:lnTo>
                      <a:pt x="0" y="474980"/>
                    </a:lnTo>
                    <a:close/>
                  </a:path>
                </a:pathLst>
              </a:custGeom>
              <a:solidFill>
                <a:srgbClr val="2DA2BF">
                  <a:lumMod val="75000"/>
                </a:srgbClr>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26" name="任意多边形 125"/>
              <p:cNvSpPr/>
              <p:nvPr/>
            </p:nvSpPr>
            <p:spPr bwMode="auto">
              <a:xfrm>
                <a:off x="4231718" y="1847496"/>
                <a:ext cx="353907" cy="306492"/>
              </a:xfrm>
              <a:custGeom>
                <a:avLst/>
                <a:gdLst>
                  <a:gd name="connsiteX0" fmla="*/ 176953 w 353907"/>
                  <a:gd name="connsiteY0" fmla="*/ 0 h 306492"/>
                  <a:gd name="connsiteX1" fmla="*/ 353907 w 353907"/>
                  <a:gd name="connsiteY1" fmla="*/ 306492 h 306492"/>
                  <a:gd name="connsiteX2" fmla="*/ 0 w 353907"/>
                  <a:gd name="connsiteY2" fmla="*/ 306492 h 306492"/>
                </a:gdLst>
                <a:ahLst/>
                <a:cxnLst>
                  <a:cxn ang="0">
                    <a:pos x="connsiteX0" y="connsiteY0"/>
                  </a:cxn>
                  <a:cxn ang="0">
                    <a:pos x="connsiteX1" y="connsiteY1"/>
                  </a:cxn>
                  <a:cxn ang="0">
                    <a:pos x="connsiteX2" y="connsiteY2"/>
                  </a:cxn>
                </a:cxnLst>
                <a:rect l="l" t="t" r="r" b="b"/>
                <a:pathLst>
                  <a:path w="353907" h="306492">
                    <a:moveTo>
                      <a:pt x="176953" y="0"/>
                    </a:moveTo>
                    <a:lnTo>
                      <a:pt x="353907" y="306492"/>
                    </a:lnTo>
                    <a:lnTo>
                      <a:pt x="0" y="306492"/>
                    </a:lnTo>
                    <a:close/>
                  </a:path>
                </a:pathLst>
              </a:custGeom>
              <a:solidFill>
                <a:srgbClr val="2DA2BF">
                  <a:lumMod val="50000"/>
                </a:srgbClr>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grpSp>
        <p:nvGrpSpPr>
          <p:cNvPr id="127" name="组合 7"/>
          <p:cNvGrpSpPr/>
          <p:nvPr/>
        </p:nvGrpSpPr>
        <p:grpSpPr>
          <a:xfrm>
            <a:off x="3063423" y="4554259"/>
            <a:ext cx="1785322" cy="1589256"/>
            <a:chOff x="1581894" y="4270937"/>
            <a:chExt cx="1889125" cy="1681917"/>
          </a:xfrm>
        </p:grpSpPr>
        <p:sp>
          <p:nvSpPr>
            <p:cNvPr id="128" name="Freeform 5"/>
            <p:cNvSpPr/>
            <p:nvPr/>
          </p:nvSpPr>
          <p:spPr bwMode="auto">
            <a:xfrm>
              <a:off x="1591419" y="4270937"/>
              <a:ext cx="1879600" cy="16658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ysClr val="window" lastClr="FFFFFF"/>
                </a:gs>
                <a:gs pos="0">
                  <a:srgbClr val="ECECEC"/>
                </a:gs>
              </a:gsLst>
              <a:lin ang="2700000" scaled="1"/>
              <a:tileRect/>
            </a:gradFill>
            <a:ln w="15875">
              <a:gradFill flip="none" rotWithShape="1">
                <a:gsLst>
                  <a:gs pos="0">
                    <a:sysClr val="window" lastClr="FFFFFF"/>
                  </a:gs>
                  <a:gs pos="100000">
                    <a:srgbClr val="ECECEC"/>
                  </a:gs>
                </a:gsLst>
                <a:lin ang="8100000" scaled="1"/>
                <a:tileRect/>
              </a:gradFill>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nvGrpSpPr>
            <p:cNvPr id="129" name="组合 25"/>
            <p:cNvGrpSpPr/>
            <p:nvPr/>
          </p:nvGrpSpPr>
          <p:grpSpPr>
            <a:xfrm>
              <a:off x="1581894" y="4305806"/>
              <a:ext cx="1399717" cy="1647048"/>
              <a:chOff x="3246680" y="4152423"/>
              <a:chExt cx="1399717" cy="1647048"/>
            </a:xfrm>
          </p:grpSpPr>
          <p:sp>
            <p:nvSpPr>
              <p:cNvPr id="135" name="任意多边形 134"/>
              <p:cNvSpPr/>
              <p:nvPr/>
            </p:nvSpPr>
            <p:spPr bwMode="auto">
              <a:xfrm>
                <a:off x="3246680" y="4152423"/>
                <a:ext cx="1394041" cy="1637522"/>
              </a:xfrm>
              <a:custGeom>
                <a:avLst/>
                <a:gdLst>
                  <a:gd name="connsiteX0" fmla="*/ 461664 w 1394041"/>
                  <a:gd name="connsiteY0" fmla="*/ 0 h 1637522"/>
                  <a:gd name="connsiteX1" fmla="*/ 1394041 w 1394041"/>
                  <a:gd name="connsiteY1" fmla="*/ 1614924 h 1637522"/>
                  <a:gd name="connsiteX2" fmla="*/ 1357670 w 1394041"/>
                  <a:gd name="connsiteY2" fmla="*/ 1630812 h 1637522"/>
                  <a:gd name="connsiteX3" fmla="*/ 1315379 w 1394041"/>
                  <a:gd name="connsiteY3" fmla="*/ 1637522 h 1637522"/>
                  <a:gd name="connsiteX4" fmla="*/ 549869 w 1394041"/>
                  <a:gd name="connsiteY4" fmla="*/ 1637522 h 1637522"/>
                  <a:gd name="connsiteX5" fmla="*/ 402235 w 1394041"/>
                  <a:gd name="connsiteY5" fmla="*/ 1552724 h 1637522"/>
                  <a:gd name="connsiteX6" fmla="*/ 19480 w 1394041"/>
                  <a:gd name="connsiteY6" fmla="*/ 889383 h 1637522"/>
                  <a:gd name="connsiteX7" fmla="*/ 19480 w 1394041"/>
                  <a:gd name="connsiteY7" fmla="*/ 719787 h 1637522"/>
                  <a:gd name="connsiteX8" fmla="*/ 402235 w 1394041"/>
                  <a:gd name="connsiteY8" fmla="*/ 56446 h 1637522"/>
                  <a:gd name="connsiteX9" fmla="*/ 429339 w 1394041"/>
                  <a:gd name="connsiteY9" fmla="*/ 23579 h 163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041" h="1637522">
                    <a:moveTo>
                      <a:pt x="461664" y="0"/>
                    </a:moveTo>
                    <a:lnTo>
                      <a:pt x="1394041" y="1614924"/>
                    </a:lnTo>
                    <a:lnTo>
                      <a:pt x="1357670" y="1630812"/>
                    </a:lnTo>
                    <a:cubicBezTo>
                      <a:pt x="1343402" y="1635129"/>
                      <a:pt x="1329048" y="1637522"/>
                      <a:pt x="1315379" y="1637522"/>
                    </a:cubicBezTo>
                    <a:lnTo>
                      <a:pt x="549869" y="1637522"/>
                    </a:lnTo>
                    <a:cubicBezTo>
                      <a:pt x="496556" y="1637522"/>
                      <a:pt x="429574" y="1599226"/>
                      <a:pt x="402235" y="1552724"/>
                    </a:cubicBezTo>
                    <a:cubicBezTo>
                      <a:pt x="19480" y="889383"/>
                      <a:pt x="19480" y="889383"/>
                      <a:pt x="19480" y="889383"/>
                    </a:cubicBezTo>
                    <a:cubicBezTo>
                      <a:pt x="-6493" y="842881"/>
                      <a:pt x="-6493" y="766289"/>
                      <a:pt x="19480" y="719787"/>
                    </a:cubicBezTo>
                    <a:cubicBezTo>
                      <a:pt x="402235" y="56446"/>
                      <a:pt x="402235" y="56446"/>
                      <a:pt x="402235" y="56446"/>
                    </a:cubicBezTo>
                    <a:cubicBezTo>
                      <a:pt x="409070" y="44821"/>
                      <a:pt x="418382" y="33708"/>
                      <a:pt x="429339" y="23579"/>
                    </a:cubicBezTo>
                    <a:close/>
                  </a:path>
                </a:pathLst>
              </a:custGeom>
              <a:solidFill>
                <a:srgbClr val="ECECEC"/>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36" name="任意多边形 135"/>
              <p:cNvSpPr/>
              <p:nvPr/>
            </p:nvSpPr>
            <p:spPr bwMode="auto">
              <a:xfrm>
                <a:off x="3718563" y="4972126"/>
                <a:ext cx="927834" cy="827345"/>
              </a:xfrm>
              <a:custGeom>
                <a:avLst/>
                <a:gdLst>
                  <a:gd name="connsiteX0" fmla="*/ 463213 w 927834"/>
                  <a:gd name="connsiteY0" fmla="*/ 0 h 827345"/>
                  <a:gd name="connsiteX1" fmla="*/ 927834 w 927834"/>
                  <a:gd name="connsiteY1" fmla="*/ 804747 h 827345"/>
                  <a:gd name="connsiteX2" fmla="*/ 891463 w 927834"/>
                  <a:gd name="connsiteY2" fmla="*/ 820635 h 827345"/>
                  <a:gd name="connsiteX3" fmla="*/ 849172 w 927834"/>
                  <a:gd name="connsiteY3" fmla="*/ 827345 h 827345"/>
                  <a:gd name="connsiteX4" fmla="*/ 83662 w 927834"/>
                  <a:gd name="connsiteY4" fmla="*/ 827345 h 827345"/>
                  <a:gd name="connsiteX5" fmla="*/ 105 w 927834"/>
                  <a:gd name="connsiteY5" fmla="*/ 802384 h 827345"/>
                  <a:gd name="connsiteX6" fmla="*/ 0 w 927834"/>
                  <a:gd name="connsiteY6" fmla="*/ 802308 h 82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834" h="827345">
                    <a:moveTo>
                      <a:pt x="463213" y="0"/>
                    </a:moveTo>
                    <a:lnTo>
                      <a:pt x="927834" y="804747"/>
                    </a:lnTo>
                    <a:lnTo>
                      <a:pt x="891463" y="820635"/>
                    </a:lnTo>
                    <a:cubicBezTo>
                      <a:pt x="877195" y="824952"/>
                      <a:pt x="862841" y="827345"/>
                      <a:pt x="849172" y="827345"/>
                    </a:cubicBezTo>
                    <a:lnTo>
                      <a:pt x="83662" y="827345"/>
                    </a:lnTo>
                    <a:cubicBezTo>
                      <a:pt x="57006" y="827345"/>
                      <a:pt x="26932" y="817771"/>
                      <a:pt x="105" y="802384"/>
                    </a:cubicBezTo>
                    <a:lnTo>
                      <a:pt x="0" y="802308"/>
                    </a:lnTo>
                    <a:close/>
                  </a:path>
                </a:pathLst>
              </a:custGeom>
              <a:solidFill>
                <a:srgbClr val="E6E6E6"/>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30" name="组合 129"/>
            <p:cNvGrpSpPr/>
            <p:nvPr/>
          </p:nvGrpSpPr>
          <p:grpSpPr>
            <a:xfrm>
              <a:off x="2240054" y="4754062"/>
              <a:ext cx="582329" cy="731486"/>
              <a:chOff x="2240054" y="4754062"/>
              <a:chExt cx="582329" cy="731486"/>
            </a:xfrm>
          </p:grpSpPr>
          <p:sp>
            <p:nvSpPr>
              <p:cNvPr id="131" name="任意多边形 130"/>
              <p:cNvSpPr/>
              <p:nvPr/>
            </p:nvSpPr>
            <p:spPr>
              <a:xfrm rot="5400000">
                <a:off x="2166354" y="4827763"/>
                <a:ext cx="729729" cy="582329"/>
              </a:xfrm>
              <a:custGeom>
                <a:avLst/>
                <a:gdLst>
                  <a:gd name="connsiteX0" fmla="*/ 379917 w 729729"/>
                  <a:gd name="connsiteY0" fmla="*/ 582329 h 582329"/>
                  <a:gd name="connsiteX1" fmla="*/ 379917 w 729729"/>
                  <a:gd name="connsiteY1" fmla="*/ 174906 h 582329"/>
                  <a:gd name="connsiteX2" fmla="*/ 554823 w 729729"/>
                  <a:gd name="connsiteY2" fmla="*/ 0 h 582329"/>
                  <a:gd name="connsiteX3" fmla="*/ 729729 w 729729"/>
                  <a:gd name="connsiteY3" fmla="*/ 174906 h 582329"/>
                  <a:gd name="connsiteX4" fmla="*/ 729728 w 729729"/>
                  <a:gd name="connsiteY4" fmla="*/ 582329 h 582329"/>
                  <a:gd name="connsiteX5" fmla="*/ 0 w 729729"/>
                  <a:gd name="connsiteY5" fmla="*/ 582329 h 582329"/>
                  <a:gd name="connsiteX6" fmla="*/ 0 w 729729"/>
                  <a:gd name="connsiteY6" fmla="*/ 174906 h 582329"/>
                  <a:gd name="connsiteX7" fmla="*/ 174906 w 729729"/>
                  <a:gd name="connsiteY7" fmla="*/ 0 h 582329"/>
                  <a:gd name="connsiteX8" fmla="*/ 349812 w 729729"/>
                  <a:gd name="connsiteY8" fmla="*/ 174906 h 582329"/>
                  <a:gd name="connsiteX9" fmla="*/ 349811 w 729729"/>
                  <a:gd name="connsiteY9" fmla="*/ 582329 h 58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729" h="582329">
                    <a:moveTo>
                      <a:pt x="379917" y="582329"/>
                    </a:moveTo>
                    <a:lnTo>
                      <a:pt x="379917" y="174906"/>
                    </a:lnTo>
                    <a:cubicBezTo>
                      <a:pt x="379917" y="78308"/>
                      <a:pt x="458225" y="0"/>
                      <a:pt x="554823" y="0"/>
                    </a:cubicBezTo>
                    <a:cubicBezTo>
                      <a:pt x="651421" y="0"/>
                      <a:pt x="729729" y="78308"/>
                      <a:pt x="729729" y="174906"/>
                    </a:cubicBezTo>
                    <a:cubicBezTo>
                      <a:pt x="729729" y="310714"/>
                      <a:pt x="729728" y="446521"/>
                      <a:pt x="729728" y="582329"/>
                    </a:cubicBezTo>
                    <a:close/>
                    <a:moveTo>
                      <a:pt x="0" y="582329"/>
                    </a:moveTo>
                    <a:lnTo>
                      <a:pt x="0" y="174906"/>
                    </a:lnTo>
                    <a:cubicBezTo>
                      <a:pt x="0" y="78308"/>
                      <a:pt x="78308" y="0"/>
                      <a:pt x="174906" y="0"/>
                    </a:cubicBezTo>
                    <a:cubicBezTo>
                      <a:pt x="271504" y="0"/>
                      <a:pt x="349812" y="78308"/>
                      <a:pt x="349812" y="174906"/>
                    </a:cubicBezTo>
                    <a:cubicBezTo>
                      <a:pt x="349812" y="310714"/>
                      <a:pt x="349811" y="446521"/>
                      <a:pt x="349811" y="582329"/>
                    </a:cubicBezTo>
                    <a:close/>
                  </a:path>
                </a:pathLst>
              </a:custGeom>
              <a:solidFill>
                <a:srgbClr val="DA1F28"/>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32" name="任意多边形 131"/>
              <p:cNvSpPr/>
              <p:nvPr/>
            </p:nvSpPr>
            <p:spPr>
              <a:xfrm rot="5400000">
                <a:off x="2113004" y="4881606"/>
                <a:ext cx="729729" cy="475630"/>
              </a:xfrm>
              <a:custGeom>
                <a:avLst/>
                <a:gdLst>
                  <a:gd name="connsiteX0" fmla="*/ 379917 w 729729"/>
                  <a:gd name="connsiteY0" fmla="*/ 475630 h 475630"/>
                  <a:gd name="connsiteX1" fmla="*/ 379917 w 729729"/>
                  <a:gd name="connsiteY1" fmla="*/ 193980 h 475630"/>
                  <a:gd name="connsiteX2" fmla="*/ 715900 w 729729"/>
                  <a:gd name="connsiteY2" fmla="*/ 0 h 475630"/>
                  <a:gd name="connsiteX3" fmla="*/ 715984 w 729729"/>
                  <a:gd name="connsiteY3" fmla="*/ 126 h 475630"/>
                  <a:gd name="connsiteX4" fmla="*/ 729729 w 729729"/>
                  <a:gd name="connsiteY4" fmla="*/ 68207 h 475630"/>
                  <a:gd name="connsiteX5" fmla="*/ 729728 w 729729"/>
                  <a:gd name="connsiteY5" fmla="*/ 475630 h 475630"/>
                  <a:gd name="connsiteX6" fmla="*/ 0 w 729729"/>
                  <a:gd name="connsiteY6" fmla="*/ 475630 h 475630"/>
                  <a:gd name="connsiteX7" fmla="*/ 0 w 729729"/>
                  <a:gd name="connsiteY7" fmla="*/ 413325 h 475630"/>
                  <a:gd name="connsiteX8" fmla="*/ 349812 w 729729"/>
                  <a:gd name="connsiteY8" fmla="*/ 211361 h 475630"/>
                  <a:gd name="connsiteX9" fmla="*/ 349811 w 729729"/>
                  <a:gd name="connsiteY9" fmla="*/ 475630 h 47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9729" h="475630">
                    <a:moveTo>
                      <a:pt x="379917" y="475630"/>
                    </a:moveTo>
                    <a:lnTo>
                      <a:pt x="379917" y="193980"/>
                    </a:lnTo>
                    <a:lnTo>
                      <a:pt x="715900" y="0"/>
                    </a:lnTo>
                    <a:lnTo>
                      <a:pt x="715984" y="126"/>
                    </a:lnTo>
                    <a:cubicBezTo>
                      <a:pt x="724835" y="21051"/>
                      <a:pt x="729729" y="44058"/>
                      <a:pt x="729729" y="68207"/>
                    </a:cubicBezTo>
                    <a:cubicBezTo>
                      <a:pt x="729729" y="204015"/>
                      <a:pt x="729728" y="339822"/>
                      <a:pt x="729728" y="475630"/>
                    </a:cubicBezTo>
                    <a:close/>
                    <a:moveTo>
                      <a:pt x="0" y="475630"/>
                    </a:moveTo>
                    <a:lnTo>
                      <a:pt x="0" y="413325"/>
                    </a:lnTo>
                    <a:lnTo>
                      <a:pt x="349812" y="211361"/>
                    </a:lnTo>
                    <a:lnTo>
                      <a:pt x="349811" y="475630"/>
                    </a:lnTo>
                    <a:close/>
                  </a:path>
                </a:pathLst>
              </a:custGeom>
              <a:solidFill>
                <a:srgbClr val="DA1F28">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33" name="任意多边形 132"/>
              <p:cNvSpPr/>
              <p:nvPr/>
            </p:nvSpPr>
            <p:spPr>
              <a:xfrm rot="5400000">
                <a:off x="2342778" y="5107725"/>
                <a:ext cx="349812" cy="405833"/>
              </a:xfrm>
              <a:custGeom>
                <a:avLst/>
                <a:gdLst>
                  <a:gd name="connsiteX0" fmla="*/ 0 w 349812"/>
                  <a:gd name="connsiteY0" fmla="*/ 203869 h 405833"/>
                  <a:gd name="connsiteX1" fmla="*/ 0 w 349812"/>
                  <a:gd name="connsiteY1" fmla="*/ 193980 h 405833"/>
                  <a:gd name="connsiteX2" fmla="*/ 335983 w 349812"/>
                  <a:gd name="connsiteY2" fmla="*/ 0 h 405833"/>
                  <a:gd name="connsiteX3" fmla="*/ 336067 w 349812"/>
                  <a:gd name="connsiteY3" fmla="*/ 126 h 405833"/>
                  <a:gd name="connsiteX4" fmla="*/ 349812 w 349812"/>
                  <a:gd name="connsiteY4" fmla="*/ 68207 h 405833"/>
                  <a:gd name="connsiteX5" fmla="*/ 349811 w 349812"/>
                  <a:gd name="connsiteY5" fmla="*/ 405833 h 40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812" h="405833">
                    <a:moveTo>
                      <a:pt x="0" y="203869"/>
                    </a:moveTo>
                    <a:lnTo>
                      <a:pt x="0" y="193980"/>
                    </a:lnTo>
                    <a:lnTo>
                      <a:pt x="335983" y="0"/>
                    </a:lnTo>
                    <a:lnTo>
                      <a:pt x="336067" y="126"/>
                    </a:lnTo>
                    <a:cubicBezTo>
                      <a:pt x="344918" y="21051"/>
                      <a:pt x="349812" y="44058"/>
                      <a:pt x="349812" y="68207"/>
                    </a:cubicBezTo>
                    <a:lnTo>
                      <a:pt x="349811" y="405833"/>
                    </a:lnTo>
                    <a:close/>
                  </a:path>
                </a:pathLst>
              </a:custGeom>
              <a:solidFill>
                <a:srgbClr val="DA1F28">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34" name="等腰三角形 133"/>
              <p:cNvSpPr/>
              <p:nvPr/>
            </p:nvSpPr>
            <p:spPr>
              <a:xfrm rot="5400000">
                <a:off x="1950108" y="5046049"/>
                <a:ext cx="729730" cy="145756"/>
              </a:xfrm>
              <a:prstGeom prst="triangle">
                <a:avLst/>
              </a:prstGeom>
              <a:solidFill>
                <a:srgbClr val="DA1F28">
                  <a:lumMod val="5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grpSp>
      <p:grpSp>
        <p:nvGrpSpPr>
          <p:cNvPr id="137" name="组合 8"/>
          <p:cNvGrpSpPr/>
          <p:nvPr/>
        </p:nvGrpSpPr>
        <p:grpSpPr>
          <a:xfrm>
            <a:off x="6603567" y="4583137"/>
            <a:ext cx="1780787" cy="1579214"/>
            <a:chOff x="5358108" y="4273945"/>
            <a:chExt cx="1884326" cy="1671289"/>
          </a:xfrm>
        </p:grpSpPr>
        <p:sp>
          <p:nvSpPr>
            <p:cNvPr id="138" name="Freeform 5"/>
            <p:cNvSpPr/>
            <p:nvPr/>
          </p:nvSpPr>
          <p:spPr bwMode="auto">
            <a:xfrm>
              <a:off x="5362834" y="4273945"/>
              <a:ext cx="1879600" cy="16658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ysClr val="window" lastClr="FFFFFF"/>
                </a:gs>
                <a:gs pos="0">
                  <a:srgbClr val="ECECEC"/>
                </a:gs>
              </a:gsLst>
              <a:lin ang="2700000" scaled="1"/>
              <a:tileRect/>
            </a:gradFill>
            <a:ln w="15875">
              <a:gradFill flip="none" rotWithShape="1">
                <a:gsLst>
                  <a:gs pos="0">
                    <a:sysClr val="window" lastClr="FFFFFF"/>
                  </a:gs>
                  <a:gs pos="100000">
                    <a:srgbClr val="ECECEC"/>
                  </a:gs>
                </a:gsLst>
                <a:lin ang="8100000" scaled="1"/>
                <a:tileRect/>
              </a:gradFill>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39" name="任意多边形 138"/>
            <p:cNvSpPr/>
            <p:nvPr/>
          </p:nvSpPr>
          <p:spPr bwMode="auto">
            <a:xfrm>
              <a:off x="5358108" y="4298186"/>
              <a:ext cx="1394041" cy="1637522"/>
            </a:xfrm>
            <a:custGeom>
              <a:avLst/>
              <a:gdLst>
                <a:gd name="connsiteX0" fmla="*/ 461664 w 1394041"/>
                <a:gd name="connsiteY0" fmla="*/ 0 h 1637522"/>
                <a:gd name="connsiteX1" fmla="*/ 1394041 w 1394041"/>
                <a:gd name="connsiteY1" fmla="*/ 1614924 h 1637522"/>
                <a:gd name="connsiteX2" fmla="*/ 1357670 w 1394041"/>
                <a:gd name="connsiteY2" fmla="*/ 1630812 h 1637522"/>
                <a:gd name="connsiteX3" fmla="*/ 1315379 w 1394041"/>
                <a:gd name="connsiteY3" fmla="*/ 1637522 h 1637522"/>
                <a:gd name="connsiteX4" fmla="*/ 549869 w 1394041"/>
                <a:gd name="connsiteY4" fmla="*/ 1637522 h 1637522"/>
                <a:gd name="connsiteX5" fmla="*/ 402235 w 1394041"/>
                <a:gd name="connsiteY5" fmla="*/ 1552724 h 1637522"/>
                <a:gd name="connsiteX6" fmla="*/ 19480 w 1394041"/>
                <a:gd name="connsiteY6" fmla="*/ 889383 h 1637522"/>
                <a:gd name="connsiteX7" fmla="*/ 19480 w 1394041"/>
                <a:gd name="connsiteY7" fmla="*/ 719787 h 1637522"/>
                <a:gd name="connsiteX8" fmla="*/ 402235 w 1394041"/>
                <a:gd name="connsiteY8" fmla="*/ 56446 h 1637522"/>
                <a:gd name="connsiteX9" fmla="*/ 429339 w 1394041"/>
                <a:gd name="connsiteY9" fmla="*/ 23579 h 163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041" h="1637522">
                  <a:moveTo>
                    <a:pt x="461664" y="0"/>
                  </a:moveTo>
                  <a:lnTo>
                    <a:pt x="1394041" y="1614924"/>
                  </a:lnTo>
                  <a:lnTo>
                    <a:pt x="1357670" y="1630812"/>
                  </a:lnTo>
                  <a:cubicBezTo>
                    <a:pt x="1343402" y="1635129"/>
                    <a:pt x="1329048" y="1637522"/>
                    <a:pt x="1315379" y="1637522"/>
                  </a:cubicBezTo>
                  <a:lnTo>
                    <a:pt x="549869" y="1637522"/>
                  </a:lnTo>
                  <a:cubicBezTo>
                    <a:pt x="496556" y="1637522"/>
                    <a:pt x="429574" y="1599226"/>
                    <a:pt x="402235" y="1552724"/>
                  </a:cubicBezTo>
                  <a:cubicBezTo>
                    <a:pt x="19480" y="889383"/>
                    <a:pt x="19480" y="889383"/>
                    <a:pt x="19480" y="889383"/>
                  </a:cubicBezTo>
                  <a:cubicBezTo>
                    <a:pt x="-6493" y="842881"/>
                    <a:pt x="-6493" y="766289"/>
                    <a:pt x="19480" y="719787"/>
                  </a:cubicBezTo>
                  <a:cubicBezTo>
                    <a:pt x="402235" y="56446"/>
                    <a:pt x="402235" y="56446"/>
                    <a:pt x="402235" y="56446"/>
                  </a:cubicBezTo>
                  <a:cubicBezTo>
                    <a:pt x="409070" y="44821"/>
                    <a:pt x="418382" y="33708"/>
                    <a:pt x="429339" y="23579"/>
                  </a:cubicBezTo>
                  <a:close/>
                </a:path>
              </a:pathLst>
            </a:custGeom>
            <a:solidFill>
              <a:srgbClr val="ECECEC"/>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40" name="任意多边形 139"/>
            <p:cNvSpPr/>
            <p:nvPr/>
          </p:nvSpPr>
          <p:spPr bwMode="auto">
            <a:xfrm>
              <a:off x="5829991" y="5117889"/>
              <a:ext cx="927834" cy="827345"/>
            </a:xfrm>
            <a:custGeom>
              <a:avLst/>
              <a:gdLst>
                <a:gd name="connsiteX0" fmla="*/ 463213 w 927834"/>
                <a:gd name="connsiteY0" fmla="*/ 0 h 827345"/>
                <a:gd name="connsiteX1" fmla="*/ 927834 w 927834"/>
                <a:gd name="connsiteY1" fmla="*/ 804747 h 827345"/>
                <a:gd name="connsiteX2" fmla="*/ 891463 w 927834"/>
                <a:gd name="connsiteY2" fmla="*/ 820635 h 827345"/>
                <a:gd name="connsiteX3" fmla="*/ 849172 w 927834"/>
                <a:gd name="connsiteY3" fmla="*/ 827345 h 827345"/>
                <a:gd name="connsiteX4" fmla="*/ 83662 w 927834"/>
                <a:gd name="connsiteY4" fmla="*/ 827345 h 827345"/>
                <a:gd name="connsiteX5" fmla="*/ 105 w 927834"/>
                <a:gd name="connsiteY5" fmla="*/ 802384 h 827345"/>
                <a:gd name="connsiteX6" fmla="*/ 0 w 927834"/>
                <a:gd name="connsiteY6" fmla="*/ 802308 h 82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834" h="827345">
                  <a:moveTo>
                    <a:pt x="463213" y="0"/>
                  </a:moveTo>
                  <a:lnTo>
                    <a:pt x="927834" y="804747"/>
                  </a:lnTo>
                  <a:lnTo>
                    <a:pt x="891463" y="820635"/>
                  </a:lnTo>
                  <a:cubicBezTo>
                    <a:pt x="877195" y="824952"/>
                    <a:pt x="862841" y="827345"/>
                    <a:pt x="849172" y="827345"/>
                  </a:cubicBezTo>
                  <a:lnTo>
                    <a:pt x="83662" y="827345"/>
                  </a:lnTo>
                  <a:cubicBezTo>
                    <a:pt x="57006" y="827345"/>
                    <a:pt x="26932" y="817771"/>
                    <a:pt x="105" y="802384"/>
                  </a:cubicBezTo>
                  <a:lnTo>
                    <a:pt x="0" y="802308"/>
                  </a:lnTo>
                  <a:close/>
                </a:path>
              </a:pathLst>
            </a:custGeom>
            <a:solidFill>
              <a:srgbClr val="E6E6E6"/>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nvGrpSpPr>
            <p:cNvPr id="141" name="组合 6"/>
            <p:cNvGrpSpPr/>
            <p:nvPr/>
          </p:nvGrpSpPr>
          <p:grpSpPr>
            <a:xfrm>
              <a:off x="5971313" y="4752081"/>
              <a:ext cx="589769" cy="732113"/>
              <a:chOff x="5971313" y="4752081"/>
              <a:chExt cx="589769" cy="732113"/>
            </a:xfrm>
          </p:grpSpPr>
          <p:sp>
            <p:nvSpPr>
              <p:cNvPr id="142" name="任意多边形 141"/>
              <p:cNvSpPr/>
              <p:nvPr/>
            </p:nvSpPr>
            <p:spPr>
              <a:xfrm rot="16200000">
                <a:off x="5902528" y="4824041"/>
                <a:ext cx="729732" cy="585812"/>
              </a:xfrm>
              <a:custGeom>
                <a:avLst/>
                <a:gdLst>
                  <a:gd name="connsiteX0" fmla="*/ 729732 w 729732"/>
                  <a:gd name="connsiteY0" fmla="*/ 364866 h 585812"/>
                  <a:gd name="connsiteX1" fmla="*/ 729732 w 729732"/>
                  <a:gd name="connsiteY1" fmla="*/ 585812 h 585812"/>
                  <a:gd name="connsiteX2" fmla="*/ 723770 w 729732"/>
                  <a:gd name="connsiteY2" fmla="*/ 585812 h 585812"/>
                  <a:gd name="connsiteX3" fmla="*/ 364867 w 729732"/>
                  <a:gd name="connsiteY3" fmla="*/ 442438 h 585812"/>
                  <a:gd name="connsiteX4" fmla="*/ 5964 w 729732"/>
                  <a:gd name="connsiteY4" fmla="*/ 585812 h 585812"/>
                  <a:gd name="connsiteX5" fmla="*/ 0 w 729732"/>
                  <a:gd name="connsiteY5" fmla="*/ 585812 h 585812"/>
                  <a:gd name="connsiteX6" fmla="*/ 0 w 729732"/>
                  <a:gd name="connsiteY6" fmla="*/ 364866 h 585812"/>
                  <a:gd name="connsiteX7" fmla="*/ 364866 w 729732"/>
                  <a:gd name="connsiteY7" fmla="*/ 0 h 585812"/>
                  <a:gd name="connsiteX8" fmla="*/ 729732 w 729732"/>
                  <a:gd name="connsiteY8" fmla="*/ 364866 h 5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732" h="585812">
                    <a:moveTo>
                      <a:pt x="729732" y="364866"/>
                    </a:moveTo>
                    <a:lnTo>
                      <a:pt x="729732" y="585812"/>
                    </a:lnTo>
                    <a:lnTo>
                      <a:pt x="723770" y="585812"/>
                    </a:lnTo>
                    <a:lnTo>
                      <a:pt x="364867" y="442438"/>
                    </a:lnTo>
                    <a:lnTo>
                      <a:pt x="5964" y="585812"/>
                    </a:lnTo>
                    <a:lnTo>
                      <a:pt x="0" y="585812"/>
                    </a:lnTo>
                    <a:lnTo>
                      <a:pt x="0" y="364866"/>
                    </a:lnTo>
                    <a:cubicBezTo>
                      <a:pt x="0" y="163356"/>
                      <a:pt x="163356" y="0"/>
                      <a:pt x="364866" y="0"/>
                    </a:cubicBezTo>
                    <a:cubicBezTo>
                      <a:pt x="566376" y="0"/>
                      <a:pt x="729732" y="163356"/>
                      <a:pt x="729732" y="364866"/>
                    </a:cubicBezTo>
                    <a:close/>
                  </a:path>
                </a:pathLst>
              </a:custGeom>
              <a:solidFill>
                <a:srgbClr val="39639D">
                  <a:lumMod val="60000"/>
                  <a:lumOff val="40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43" name="任意多边形 142"/>
              <p:cNvSpPr/>
              <p:nvPr/>
            </p:nvSpPr>
            <p:spPr bwMode="auto">
              <a:xfrm>
                <a:off x="5971313" y="4824202"/>
                <a:ext cx="528652" cy="657611"/>
              </a:xfrm>
              <a:custGeom>
                <a:avLst/>
                <a:gdLst>
                  <a:gd name="connsiteX0" fmla="*/ 148979 w 528652"/>
                  <a:gd name="connsiteY0" fmla="*/ 0 h 657611"/>
                  <a:gd name="connsiteX1" fmla="*/ 528652 w 528652"/>
                  <a:gd name="connsiteY1" fmla="*/ 657611 h 657611"/>
                  <a:gd name="connsiteX2" fmla="*/ 364866 w 528652"/>
                  <a:gd name="connsiteY2" fmla="*/ 657611 h 657611"/>
                  <a:gd name="connsiteX3" fmla="*/ 0 w 528652"/>
                  <a:gd name="connsiteY3" fmla="*/ 292745 h 657611"/>
                  <a:gd name="connsiteX4" fmla="*/ 106867 w 528652"/>
                  <a:gd name="connsiteY4" fmla="*/ 34746 h 65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52" h="657611">
                    <a:moveTo>
                      <a:pt x="148979" y="0"/>
                    </a:moveTo>
                    <a:lnTo>
                      <a:pt x="528652" y="657611"/>
                    </a:lnTo>
                    <a:lnTo>
                      <a:pt x="364866" y="657611"/>
                    </a:lnTo>
                    <a:cubicBezTo>
                      <a:pt x="163356" y="657611"/>
                      <a:pt x="0" y="494255"/>
                      <a:pt x="0" y="292745"/>
                    </a:cubicBezTo>
                    <a:cubicBezTo>
                      <a:pt x="0" y="191990"/>
                      <a:pt x="40839" y="100774"/>
                      <a:pt x="106867" y="34746"/>
                    </a:cubicBezTo>
                    <a:close/>
                  </a:path>
                </a:pathLst>
              </a:custGeom>
              <a:solidFill>
                <a:srgbClr val="39639D"/>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44" name="任意多边形 143"/>
              <p:cNvSpPr/>
              <p:nvPr/>
            </p:nvSpPr>
            <p:spPr>
              <a:xfrm rot="16200000">
                <a:off x="6056430" y="4979542"/>
                <a:ext cx="727400" cy="281904"/>
              </a:xfrm>
              <a:custGeom>
                <a:avLst/>
                <a:gdLst>
                  <a:gd name="connsiteX0" fmla="*/ 362745 w 727400"/>
                  <a:gd name="connsiteY0" fmla="*/ 139378 h 281904"/>
                  <a:gd name="connsiteX1" fmla="*/ 5964 w 727400"/>
                  <a:gd name="connsiteY1" fmla="*/ 281904 h 281904"/>
                  <a:gd name="connsiteX2" fmla="*/ 0 w 727400"/>
                  <a:gd name="connsiteY2" fmla="*/ 281904 h 281904"/>
                  <a:gd name="connsiteX3" fmla="*/ 0 w 727400"/>
                  <a:gd name="connsiteY3" fmla="*/ 60958 h 281904"/>
                  <a:gd name="connsiteX4" fmla="*/ 6145 w 727400"/>
                  <a:gd name="connsiteY4" fmla="*/ 0 h 281904"/>
                  <a:gd name="connsiteX5" fmla="*/ 727400 w 727400"/>
                  <a:gd name="connsiteY5" fmla="*/ 281904 h 281904"/>
                  <a:gd name="connsiteX6" fmla="*/ 723770 w 727400"/>
                  <a:gd name="connsiteY6" fmla="*/ 281904 h 281904"/>
                  <a:gd name="connsiteX7" fmla="*/ 559330 w 727400"/>
                  <a:gd name="connsiteY7" fmla="*/ 216214 h 28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400" h="281904">
                    <a:moveTo>
                      <a:pt x="362745" y="139378"/>
                    </a:moveTo>
                    <a:lnTo>
                      <a:pt x="5964" y="281904"/>
                    </a:lnTo>
                    <a:lnTo>
                      <a:pt x="0" y="281904"/>
                    </a:lnTo>
                    <a:lnTo>
                      <a:pt x="0" y="60958"/>
                    </a:lnTo>
                    <a:lnTo>
                      <a:pt x="6145" y="0"/>
                    </a:lnTo>
                    <a:close/>
                    <a:moveTo>
                      <a:pt x="727400" y="281904"/>
                    </a:moveTo>
                    <a:lnTo>
                      <a:pt x="723770" y="281904"/>
                    </a:lnTo>
                    <a:lnTo>
                      <a:pt x="559330" y="216214"/>
                    </a:lnTo>
                    <a:close/>
                  </a:path>
                </a:pathLst>
              </a:custGeom>
              <a:solidFill>
                <a:srgbClr val="39639D">
                  <a:lumMod val="75000"/>
                </a:srgb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45" name="任意多边形 144"/>
              <p:cNvSpPr/>
              <p:nvPr/>
            </p:nvSpPr>
            <p:spPr bwMode="auto">
              <a:xfrm>
                <a:off x="6278847" y="5247604"/>
                <a:ext cx="225512" cy="235399"/>
              </a:xfrm>
              <a:custGeom>
                <a:avLst/>
                <a:gdLst>
                  <a:gd name="connsiteX0" fmla="*/ 89605 w 225512"/>
                  <a:gd name="connsiteY0" fmla="*/ 0 h 235399"/>
                  <a:gd name="connsiteX1" fmla="*/ 225512 w 225512"/>
                  <a:gd name="connsiteY1" fmla="*/ 235399 h 235399"/>
                  <a:gd name="connsiteX2" fmla="*/ 60958 w 225512"/>
                  <a:gd name="connsiteY2" fmla="*/ 235399 h 235399"/>
                  <a:gd name="connsiteX3" fmla="*/ 0 w 225512"/>
                  <a:gd name="connsiteY3" fmla="*/ 229254 h 235399"/>
                </a:gdLst>
                <a:ahLst/>
                <a:cxnLst>
                  <a:cxn ang="0">
                    <a:pos x="connsiteX0" y="connsiteY0"/>
                  </a:cxn>
                  <a:cxn ang="0">
                    <a:pos x="connsiteX1" y="connsiteY1"/>
                  </a:cxn>
                  <a:cxn ang="0">
                    <a:pos x="connsiteX2" y="connsiteY2"/>
                  </a:cxn>
                  <a:cxn ang="0">
                    <a:pos x="connsiteX3" y="connsiteY3"/>
                  </a:cxn>
                </a:cxnLst>
                <a:rect l="l" t="t" r="r" b="b"/>
                <a:pathLst>
                  <a:path w="225512" h="235399">
                    <a:moveTo>
                      <a:pt x="89605" y="0"/>
                    </a:moveTo>
                    <a:lnTo>
                      <a:pt x="225512" y="235399"/>
                    </a:lnTo>
                    <a:lnTo>
                      <a:pt x="60958" y="235399"/>
                    </a:lnTo>
                    <a:lnTo>
                      <a:pt x="0" y="229254"/>
                    </a:lnTo>
                    <a:close/>
                  </a:path>
                </a:pathLst>
              </a:custGeom>
              <a:solidFill>
                <a:srgbClr val="39639D">
                  <a:lumMod val="50000"/>
                </a:srgbClr>
              </a:solidFill>
              <a:ln w="15875">
                <a:noFill/>
              </a:ln>
              <a:effectLst/>
            </p:spPr>
            <p:txBody>
              <a:bodyPr vert="horz" wrap="square" lIns="91440" tIns="45720" rIns="91440" bIns="45720" numCol="1" anchor="t" anchorCtr="0" compatLnSpc="1">
                <a:noAutofit/>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grpSp>
        <p:nvGrpSpPr>
          <p:cNvPr id="146" name="组合 10"/>
          <p:cNvGrpSpPr/>
          <p:nvPr/>
        </p:nvGrpSpPr>
        <p:grpSpPr>
          <a:xfrm>
            <a:off x="3792738" y="3383881"/>
            <a:ext cx="1817451" cy="948509"/>
            <a:chOff x="2383850" y="3004765"/>
            <a:chExt cx="1923123" cy="1003811"/>
          </a:xfrm>
        </p:grpSpPr>
        <p:graphicFrame>
          <p:nvGraphicFramePr>
            <p:cNvPr id="147" name="图表 146"/>
            <p:cNvGraphicFramePr/>
            <p:nvPr/>
          </p:nvGraphicFramePr>
          <p:xfrm>
            <a:off x="2975935" y="3004765"/>
            <a:ext cx="809403" cy="720904"/>
          </p:xfrm>
          <a:graphic>
            <a:graphicData uri="http://schemas.openxmlformats.org/drawingml/2006/chart">
              <c:chart xmlns:c="http://schemas.openxmlformats.org/drawingml/2006/chart" xmlns:r="http://schemas.openxmlformats.org/officeDocument/2006/relationships" r:id="rId3"/>
            </a:graphicData>
          </a:graphic>
        </p:graphicFrame>
        <p:sp>
          <p:nvSpPr>
            <p:cNvPr id="148" name="文本框 96"/>
            <p:cNvSpPr txBox="1"/>
            <p:nvPr/>
          </p:nvSpPr>
          <p:spPr>
            <a:xfrm>
              <a:off x="2383850" y="3618803"/>
              <a:ext cx="1923123" cy="38977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2DA2BF"/>
                </a:solidFill>
                <a:effectLst/>
                <a:uLnTx/>
                <a:uFillTx/>
                <a:latin typeface="Arial" panose="020B0604020202020204" pitchFamily="34" charset="0"/>
                <a:ea typeface="微软雅黑" panose="020B0503020204020204" charset="-122"/>
                <a:cs typeface="+mn-ea"/>
                <a:sym typeface="+mn-lt"/>
              </a:endParaRPr>
            </a:p>
          </p:txBody>
        </p:sp>
      </p:grpSp>
      <p:grpSp>
        <p:nvGrpSpPr>
          <p:cNvPr id="149" name="组合 11"/>
          <p:cNvGrpSpPr/>
          <p:nvPr/>
        </p:nvGrpSpPr>
        <p:grpSpPr>
          <a:xfrm>
            <a:off x="5876645" y="3542915"/>
            <a:ext cx="1817451" cy="789474"/>
            <a:chOff x="4588921" y="3173073"/>
            <a:chExt cx="1923123" cy="835504"/>
          </a:xfrm>
        </p:grpSpPr>
        <p:grpSp>
          <p:nvGrpSpPr>
            <p:cNvPr id="150" name="组合 95"/>
            <p:cNvGrpSpPr/>
            <p:nvPr/>
          </p:nvGrpSpPr>
          <p:grpSpPr>
            <a:xfrm>
              <a:off x="5315637" y="3173073"/>
              <a:ext cx="469690" cy="430330"/>
              <a:chOff x="6663210" y="3015386"/>
              <a:chExt cx="469690" cy="430330"/>
            </a:xfrm>
          </p:grpSpPr>
          <p:sp>
            <p:nvSpPr>
              <p:cNvPr id="152" name="圆角矩形 151"/>
              <p:cNvSpPr/>
              <p:nvPr/>
            </p:nvSpPr>
            <p:spPr>
              <a:xfrm>
                <a:off x="6667184" y="3015386"/>
                <a:ext cx="90084" cy="345932"/>
              </a:xfrm>
              <a:prstGeom prst="roundRect">
                <a:avLst>
                  <a:gd name="adj" fmla="val 29338"/>
                </a:avLst>
              </a:prstGeom>
              <a:solidFill>
                <a:sysClr val="window" lastClr="FFFFFF">
                  <a:lumMod val="85000"/>
                </a:sys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3" name="圆角矩形 152"/>
              <p:cNvSpPr/>
              <p:nvPr/>
            </p:nvSpPr>
            <p:spPr>
              <a:xfrm>
                <a:off x="6792688" y="3063874"/>
                <a:ext cx="90084" cy="297443"/>
              </a:xfrm>
              <a:prstGeom prst="roundRect">
                <a:avLst>
                  <a:gd name="adj" fmla="val 29338"/>
                </a:avLst>
              </a:prstGeom>
              <a:solidFill>
                <a:sysClr val="window" lastClr="FFFFFF">
                  <a:lumMod val="75000"/>
                </a:sys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4" name="圆角矩形 153"/>
              <p:cNvSpPr/>
              <p:nvPr/>
            </p:nvSpPr>
            <p:spPr>
              <a:xfrm>
                <a:off x="6914977" y="3103562"/>
                <a:ext cx="90084" cy="257755"/>
              </a:xfrm>
              <a:prstGeom prst="roundRect">
                <a:avLst>
                  <a:gd name="adj" fmla="val 29338"/>
                </a:avLst>
              </a:prstGeom>
              <a:solidFill>
                <a:sysClr val="window" lastClr="FFFFFF">
                  <a:lumMod val="65000"/>
                </a:sys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5" name="圆角矩形 154"/>
              <p:cNvSpPr/>
              <p:nvPr/>
            </p:nvSpPr>
            <p:spPr>
              <a:xfrm>
                <a:off x="7039370" y="3140074"/>
                <a:ext cx="90084" cy="221243"/>
              </a:xfrm>
              <a:prstGeom prst="roundRect">
                <a:avLst>
                  <a:gd name="adj" fmla="val 29338"/>
                </a:avLst>
              </a:prstGeom>
              <a:solidFill>
                <a:sysClr val="window" lastClr="FFFFFF">
                  <a:lumMod val="50000"/>
                </a:sys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56" name="圆角矩形 155"/>
              <p:cNvSpPr/>
              <p:nvPr/>
            </p:nvSpPr>
            <p:spPr>
              <a:xfrm rot="5400000">
                <a:off x="6863875" y="3176692"/>
                <a:ext cx="68359" cy="469690"/>
              </a:xfrm>
              <a:prstGeom prst="roundRect">
                <a:avLst>
                  <a:gd name="adj" fmla="val 29338"/>
                </a:avLst>
              </a:prstGeom>
              <a:solidFill>
                <a:srgbClr val="DA1F28"/>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151" name="文本框 97"/>
            <p:cNvSpPr txBox="1"/>
            <p:nvPr/>
          </p:nvSpPr>
          <p:spPr>
            <a:xfrm>
              <a:off x="4588921" y="3618803"/>
              <a:ext cx="1923123" cy="389774"/>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DA1F28"/>
                </a:solidFill>
                <a:effectLst/>
                <a:uLnTx/>
                <a:uFillTx/>
                <a:latin typeface="Arial" panose="020B0604020202020204" pitchFamily="34" charset="0"/>
                <a:ea typeface="微软雅黑" panose="020B0503020204020204" charset="-122"/>
                <a:cs typeface="+mn-ea"/>
                <a:sym typeface="+mn-lt"/>
              </a:endParaRPr>
            </a:p>
          </p:txBody>
        </p:sp>
      </p:grpSp>
      <p:grpSp>
        <p:nvGrpSpPr>
          <p:cNvPr id="157" name="组合 156"/>
          <p:cNvGrpSpPr/>
          <p:nvPr/>
        </p:nvGrpSpPr>
        <p:grpSpPr>
          <a:xfrm>
            <a:off x="4812658" y="5095236"/>
            <a:ext cx="1817451" cy="686120"/>
            <a:chOff x="3459711" y="4704344"/>
            <a:chExt cx="1923123" cy="726124"/>
          </a:xfrm>
        </p:grpSpPr>
        <p:grpSp>
          <p:nvGrpSpPr>
            <p:cNvPr id="158" name="组合 74"/>
            <p:cNvGrpSpPr/>
            <p:nvPr/>
          </p:nvGrpSpPr>
          <p:grpSpPr>
            <a:xfrm>
              <a:off x="4069754" y="4704344"/>
              <a:ext cx="643978" cy="386984"/>
              <a:chOff x="5516773" y="4614140"/>
              <a:chExt cx="643978" cy="386984"/>
            </a:xfrm>
          </p:grpSpPr>
          <p:sp>
            <p:nvSpPr>
              <p:cNvPr id="160" name="右箭头 159"/>
              <p:cNvSpPr/>
              <p:nvPr/>
            </p:nvSpPr>
            <p:spPr>
              <a:xfrm rot="16200000">
                <a:off x="5511805" y="4619108"/>
                <a:ext cx="329834" cy="319897"/>
              </a:xfrm>
              <a:prstGeom prst="rightArrow">
                <a:avLst>
                  <a:gd name="adj1" fmla="val 52983"/>
                  <a:gd name="adj2" fmla="val 53182"/>
                </a:avLst>
              </a:prstGeom>
              <a:solidFill>
                <a:sysClr val="window" lastClr="FFFFFF">
                  <a:lumMod val="85000"/>
                </a:sysClr>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sp>
            <p:nvSpPr>
              <p:cNvPr id="161" name="右箭头 160"/>
              <p:cNvSpPr/>
              <p:nvPr/>
            </p:nvSpPr>
            <p:spPr>
              <a:xfrm rot="5400000" flipV="1">
                <a:off x="5835886" y="4676258"/>
                <a:ext cx="329834" cy="319897"/>
              </a:xfrm>
              <a:prstGeom prst="rightArrow">
                <a:avLst>
                  <a:gd name="adj1" fmla="val 52983"/>
                  <a:gd name="adj2" fmla="val 53182"/>
                </a:avLst>
              </a:prstGeom>
              <a:solidFill>
                <a:srgbClr val="39639D"/>
              </a:solidFill>
              <a:ln w="55000" cap="flat" cmpd="thickThin"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微软雅黑" panose="020B0503020204020204" charset="-122"/>
                  <a:cs typeface="+mn-ea"/>
                  <a:sym typeface="+mn-lt"/>
                </a:endParaRPr>
              </a:p>
            </p:txBody>
          </p:sp>
        </p:grpSp>
        <p:sp>
          <p:nvSpPr>
            <p:cNvPr id="159" name="文本框 98"/>
            <p:cNvSpPr txBox="1"/>
            <p:nvPr/>
          </p:nvSpPr>
          <p:spPr>
            <a:xfrm>
              <a:off x="3459711" y="5040695"/>
              <a:ext cx="1923123" cy="389773"/>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39639D"/>
                </a:solidFill>
                <a:effectLst/>
                <a:uLnTx/>
                <a:uFillTx/>
                <a:latin typeface="Arial" panose="020B0604020202020204" pitchFamily="34" charset="0"/>
                <a:ea typeface="微软雅黑" panose="020B0503020204020204" charset="-122"/>
                <a:cs typeface="+mn-ea"/>
                <a:sym typeface="+mn-lt"/>
              </a:endParaRPr>
            </a:p>
          </p:txBody>
        </p:sp>
      </p:grpSp>
      <p:sp>
        <p:nvSpPr>
          <p:cNvPr id="3" name="文本框 2"/>
          <p:cNvSpPr txBox="1"/>
          <p:nvPr/>
        </p:nvSpPr>
        <p:spPr>
          <a:xfrm>
            <a:off x="9620885" y="421640"/>
            <a:ext cx="2987040" cy="368300"/>
          </a:xfrm>
          <a:prstGeom prst="rect">
            <a:avLst/>
          </a:prstGeom>
          <a:noFill/>
        </p:spPr>
        <p:txBody>
          <a:bodyPr wrap="square" rtlCol="0">
            <a:spAutoFit/>
          </a:bodyPr>
          <a:lstStyle/>
          <a:p>
            <a:r>
              <a:rPr lang="en-US" altLang="zh-CN">
                <a:solidFill>
                  <a:schemeClr val="bg1"/>
                </a:solidFill>
              </a:rPr>
              <a:t>400-0539-310</a:t>
            </a:r>
          </a:p>
        </p:txBody>
      </p:sp>
      <p:pic>
        <p:nvPicPr>
          <p:cNvPr id="4" name="图片 3"/>
          <p:cNvPicPr>
            <a:picLocks noChangeAspect="1"/>
          </p:cNvPicPr>
          <p:nvPr/>
        </p:nvPicPr>
        <p:blipFill>
          <a:blip r:embed="rId4"/>
          <a:stretch>
            <a:fillRect/>
          </a:stretch>
        </p:blipFill>
        <p:spPr>
          <a:xfrm>
            <a:off x="5367655" y="1945640"/>
            <a:ext cx="701040" cy="662940"/>
          </a:xfrm>
          <a:prstGeom prst="rect">
            <a:avLst/>
          </a:prstGeom>
        </p:spPr>
      </p:pic>
      <p:pic>
        <p:nvPicPr>
          <p:cNvPr id="5" name="图片 4"/>
          <p:cNvPicPr>
            <a:picLocks noChangeAspect="1"/>
          </p:cNvPicPr>
          <p:nvPr/>
        </p:nvPicPr>
        <p:blipFill>
          <a:blip r:embed="rId5"/>
          <a:stretch>
            <a:fillRect/>
          </a:stretch>
        </p:blipFill>
        <p:spPr>
          <a:xfrm>
            <a:off x="4354830" y="3488690"/>
            <a:ext cx="693420" cy="662940"/>
          </a:xfrm>
          <a:prstGeom prst="rect">
            <a:avLst/>
          </a:prstGeom>
        </p:spPr>
      </p:pic>
      <p:pic>
        <p:nvPicPr>
          <p:cNvPr id="6" name="图片 5"/>
          <p:cNvPicPr>
            <a:picLocks noChangeAspect="1"/>
          </p:cNvPicPr>
          <p:nvPr/>
        </p:nvPicPr>
        <p:blipFill>
          <a:blip r:embed="rId6"/>
          <a:stretch>
            <a:fillRect/>
          </a:stretch>
        </p:blipFill>
        <p:spPr>
          <a:xfrm>
            <a:off x="3643630" y="4987290"/>
            <a:ext cx="708660" cy="784860"/>
          </a:xfrm>
          <a:prstGeom prst="rect">
            <a:avLst/>
          </a:prstGeom>
        </p:spPr>
      </p:pic>
      <p:pic>
        <p:nvPicPr>
          <p:cNvPr id="12" name="图片 11"/>
          <p:cNvPicPr>
            <a:picLocks noChangeAspect="1"/>
          </p:cNvPicPr>
          <p:nvPr/>
        </p:nvPicPr>
        <p:blipFill>
          <a:blip r:embed="rId7"/>
          <a:stretch>
            <a:fillRect/>
          </a:stretch>
        </p:blipFill>
        <p:spPr>
          <a:xfrm>
            <a:off x="6489700" y="3487420"/>
            <a:ext cx="708660" cy="647700"/>
          </a:xfrm>
          <a:prstGeom prst="rect">
            <a:avLst/>
          </a:prstGeom>
        </p:spPr>
      </p:pic>
      <p:pic>
        <p:nvPicPr>
          <p:cNvPr id="13" name="图片 12"/>
          <p:cNvPicPr>
            <a:picLocks noChangeAspect="1"/>
          </p:cNvPicPr>
          <p:nvPr/>
        </p:nvPicPr>
        <p:blipFill>
          <a:blip r:embed="rId8"/>
          <a:stretch>
            <a:fillRect/>
          </a:stretch>
        </p:blipFill>
        <p:spPr>
          <a:xfrm>
            <a:off x="7141210" y="5027930"/>
            <a:ext cx="779780" cy="737235"/>
          </a:xfrm>
          <a:prstGeom prst="rect">
            <a:avLst/>
          </a:prstGeom>
        </p:spPr>
      </p:pic>
      <p:pic>
        <p:nvPicPr>
          <p:cNvPr id="14" name="图片 13"/>
          <p:cNvPicPr>
            <a:picLocks noChangeAspect="1"/>
          </p:cNvPicPr>
          <p:nvPr/>
        </p:nvPicPr>
        <p:blipFill>
          <a:blip r:embed="rId9"/>
          <a:stretch>
            <a:fillRect/>
          </a:stretch>
        </p:blipFill>
        <p:spPr>
          <a:xfrm>
            <a:off x="5367655" y="5002530"/>
            <a:ext cx="693420" cy="769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组 1"/>
          <p:cNvGrpSpPr/>
          <p:nvPr/>
        </p:nvGrpSpPr>
        <p:grpSpPr>
          <a:xfrm>
            <a:off x="3875962" y="2038523"/>
            <a:ext cx="4329586" cy="1038313"/>
            <a:chOff x="3957557" y="1328691"/>
            <a:chExt cx="4329586" cy="1038313"/>
          </a:xfrm>
        </p:grpSpPr>
        <p:sp>
          <p:nvSpPr>
            <p:cNvPr id="3" name="矩形 2"/>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4101566" y="1328691"/>
              <a:ext cx="4041471" cy="1014730"/>
            </a:xfrm>
            <a:prstGeom prst="rect">
              <a:avLst/>
            </a:prstGeom>
            <a:noFill/>
            <a:ln>
              <a:noFill/>
            </a:ln>
          </p:spPr>
          <p:txBody>
            <a:bodyPr wrap="square" rtlCol="0">
              <a:spAutoFit/>
            </a:bodyPr>
            <a:lstStyle/>
            <a:p>
              <a:pPr algn="ctr"/>
              <a:r>
                <a:rPr kumimoji="1" lang="en-US" altLang="zh-CN" sz="6000" b="1" dirty="0">
                  <a:solidFill>
                    <a:schemeClr val="bg1"/>
                  </a:solidFill>
                  <a:sym typeface="+mn-ea"/>
                </a:rPr>
                <a:t>PART</a:t>
              </a:r>
              <a:r>
                <a:rPr kumimoji="1" lang="zh-CN" altLang="en-US" sz="6000" b="1" dirty="0">
                  <a:solidFill>
                    <a:schemeClr val="bg1"/>
                  </a:solidFill>
                  <a:sym typeface="+mn-ea"/>
                </a:rPr>
                <a:t> </a:t>
              </a:r>
              <a:r>
                <a:rPr kumimoji="1" lang="en-US" altLang="zh-CN" sz="6000" b="1" dirty="0">
                  <a:solidFill>
                    <a:schemeClr val="bg1"/>
                  </a:solidFill>
                  <a:sym typeface="+mn-ea"/>
                </a:rPr>
                <a:t>TWO</a:t>
              </a:r>
              <a:r>
                <a:rPr kumimoji="1" lang="zh-CN" altLang="en-US" sz="6000" b="1" dirty="0">
                  <a:solidFill>
                    <a:schemeClr val="bg1"/>
                  </a:solidFill>
                  <a:sym typeface="+mn-ea"/>
                </a:rPr>
                <a:t> </a:t>
              </a:r>
              <a:endParaRPr kumimoji="1" lang="zh-CN" sz="6000" b="1" dirty="0">
                <a:solidFill>
                  <a:schemeClr val="bg1"/>
                </a:solidFill>
              </a:endParaRPr>
            </a:p>
          </p:txBody>
        </p:sp>
      </p:grpSp>
      <p:grpSp>
        <p:nvGrpSpPr>
          <p:cNvPr id="7" name="组 6"/>
          <p:cNvGrpSpPr/>
          <p:nvPr/>
        </p:nvGrpSpPr>
        <p:grpSpPr>
          <a:xfrm rot="1718587">
            <a:off x="3286641" y="1438409"/>
            <a:ext cx="1024513" cy="1398348"/>
            <a:chOff x="3087349" y="2414413"/>
            <a:chExt cx="1024513" cy="1398348"/>
          </a:xfrm>
        </p:grpSpPr>
        <p:sp>
          <p:nvSpPr>
            <p:cNvPr id="8" name="椭圆 7"/>
            <p:cNvSpPr/>
            <p:nvPr/>
          </p:nvSpPr>
          <p:spPr>
            <a:xfrm>
              <a:off x="3758271" y="2705683"/>
              <a:ext cx="353591" cy="3535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439319" y="2414413"/>
              <a:ext cx="291270" cy="2912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498535" y="3661908"/>
              <a:ext cx="150853" cy="150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87349" y="2866230"/>
              <a:ext cx="558631" cy="5586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文本框 11"/>
          <p:cNvSpPr txBox="1"/>
          <p:nvPr/>
        </p:nvSpPr>
        <p:spPr>
          <a:xfrm>
            <a:off x="3964227" y="4202349"/>
            <a:ext cx="4329586" cy="1938020"/>
          </a:xfrm>
          <a:prstGeom prst="rect">
            <a:avLst/>
          </a:prstGeom>
          <a:noFill/>
          <a:ln>
            <a:noFill/>
          </a:ln>
        </p:spPr>
        <p:txBody>
          <a:bodyPr wrap="square" rtlCol="0">
            <a:spAutoFit/>
          </a:bodyPr>
          <a:lstStyle/>
          <a:p>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1.</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我的优势与成长</a:t>
            </a:r>
            <a:endPar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2.</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我的不足</a:t>
            </a:r>
            <a:endPar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a:t>
            </a:r>
          </a:p>
          <a:p>
            <a:pPr algn="l"/>
            <a:r>
              <a:rPr kumimoji="1" lang="en-US" altLang="zh-CN" sz="2400" b="1" dirty="0">
                <a:solidFill>
                  <a:schemeClr val="bg1"/>
                </a:solidFill>
                <a:latin typeface="微软雅黑" panose="020B0503020204020204" charset="-122"/>
                <a:ea typeface="微软雅黑" panose="020B0503020204020204" charset="-122"/>
                <a:cs typeface="微软雅黑" panose="020B0503020204020204" charset="-122"/>
              </a:rPr>
              <a:t>            3.</a:t>
            </a:r>
            <a:r>
              <a:rPr kumimoji="1" lang="zh-CN" altLang="en-US" sz="2400" b="1" dirty="0">
                <a:solidFill>
                  <a:schemeClr val="bg1"/>
                </a:solidFill>
                <a:latin typeface="微软雅黑" panose="020B0503020204020204" charset="-122"/>
                <a:ea typeface="微软雅黑" panose="020B0503020204020204" charset="-122"/>
                <a:cs typeface="微软雅黑" panose="020B0503020204020204" charset="-122"/>
              </a:rPr>
              <a:t>我的初心</a:t>
            </a:r>
          </a:p>
        </p:txBody>
      </p:sp>
      <p:grpSp>
        <p:nvGrpSpPr>
          <p:cNvPr id="13" name="组合 8"/>
          <p:cNvGrpSpPr/>
          <p:nvPr/>
        </p:nvGrpSpPr>
        <p:grpSpPr>
          <a:xfrm>
            <a:off x="4520816" y="4288039"/>
            <a:ext cx="435792" cy="404332"/>
            <a:chOff x="7903081" y="894379"/>
            <a:chExt cx="675141" cy="626498"/>
          </a:xfrm>
          <a:solidFill>
            <a:srgbClr val="39639D"/>
          </a:solidFill>
        </p:grpSpPr>
        <p:sp>
          <p:nvSpPr>
            <p:cNvPr id="14"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5"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6"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17" name="组合 5"/>
          <p:cNvGrpSpPr/>
          <p:nvPr/>
        </p:nvGrpSpPr>
        <p:grpSpPr>
          <a:xfrm>
            <a:off x="4499776" y="5015326"/>
            <a:ext cx="372053" cy="453428"/>
            <a:chOff x="3683997" y="856343"/>
            <a:chExt cx="576394" cy="702571"/>
          </a:xfrm>
          <a:solidFill>
            <a:srgbClr val="2DA2BF"/>
          </a:solidFill>
        </p:grpSpPr>
        <p:sp>
          <p:nvSpPr>
            <p:cNvPr id="18"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19"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grpSp>
        <p:nvGrpSpPr>
          <p:cNvPr id="20" name="组合 19"/>
          <p:cNvGrpSpPr/>
          <p:nvPr/>
        </p:nvGrpSpPr>
        <p:grpSpPr>
          <a:xfrm>
            <a:off x="4520816" y="5654540"/>
            <a:ext cx="457747" cy="432186"/>
            <a:chOff x="6460269" y="872801"/>
            <a:chExt cx="709154" cy="669655"/>
          </a:xfrm>
          <a:solidFill>
            <a:srgbClr val="EB641B"/>
          </a:solidFill>
        </p:grpSpPr>
        <p:sp>
          <p:nvSpPr>
            <p:cNvPr id="21"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sp>
          <p:nvSpPr>
            <p:cNvPr id="22"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mn-lt"/>
              </a:endParaRPr>
            </a:p>
          </p:txBody>
        </p:sp>
      </p:grpSp>
      <p:pic>
        <p:nvPicPr>
          <p:cNvPr id="23" name="图片 22"/>
          <p:cNvPicPr>
            <a:picLocks noChangeAspect="1"/>
          </p:cNvPicPr>
          <p:nvPr/>
        </p:nvPicPr>
        <p:blipFill>
          <a:blip r:embed="rId2"/>
          <a:stretch>
            <a:fillRect/>
          </a:stretch>
        </p:blipFill>
        <p:spPr>
          <a:xfrm>
            <a:off x="10483215" y="47625"/>
            <a:ext cx="1618615" cy="816610"/>
          </a:xfrm>
          <a:prstGeom prst="rect">
            <a:avLst/>
          </a:prstGeom>
        </p:spPr>
      </p:pic>
      <p:sp>
        <p:nvSpPr>
          <p:cNvPr id="26" name="文本框 25"/>
          <p:cNvSpPr txBox="1"/>
          <p:nvPr/>
        </p:nvSpPr>
        <p:spPr>
          <a:xfrm>
            <a:off x="4136390" y="3402965"/>
            <a:ext cx="3925570" cy="583565"/>
          </a:xfrm>
          <a:prstGeom prst="rect">
            <a:avLst/>
          </a:prstGeom>
          <a:noFill/>
        </p:spPr>
        <p:txBody>
          <a:bodyPr wrap="square" rtlCol="0">
            <a:spAutoFit/>
          </a:bodyPr>
          <a:lstStyle/>
          <a:p>
            <a:pPr algn="ctr"/>
            <a:r>
              <a:rPr lang="zh-CN" altLang="en-US" sz="3200" b="1">
                <a:solidFill>
                  <a:schemeClr val="bg1"/>
                </a:solidFill>
              </a:rPr>
              <a:t>自我评价</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randombar(horizontal)">
                                      <p:cBhvr>
                                        <p:cTn id="11" dur="500"/>
                                        <p:tgtEl>
                                          <p:spTgt spid="17"/>
                                        </p:tgtEl>
                                      </p:cBhvr>
                                    </p:animEffect>
                                  </p:childTnLst>
                                </p:cTn>
                              </p:par>
                              <p:par>
                                <p:cTn id="12" presetID="14" presetClass="entr" presetSubtype="1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randombar(horizontal)">
                                      <p:cBhvr>
                                        <p:cTn id="14" dur="500"/>
                                        <p:tgtEl>
                                          <p:spTgt spid="2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96,&quot;width&quot;:4500}"/>
</p:tagLst>
</file>

<file path=ppt/theme/_rels/themeOverrid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第一PPT，www.1ppt.com">
  <a:themeElements>
    <a:clrScheme name="自定义 33">
      <a:dk1>
        <a:srgbClr val="000000"/>
      </a:dk1>
      <a:lt1>
        <a:srgbClr val="FFFFFF"/>
      </a:lt1>
      <a:dk2>
        <a:srgbClr val="000000"/>
      </a:dk2>
      <a:lt2>
        <a:srgbClr val="FEFEFE"/>
      </a:lt2>
      <a:accent1>
        <a:srgbClr val="F17700"/>
      </a:accent1>
      <a:accent2>
        <a:srgbClr val="DC2144"/>
      </a:accent2>
      <a:accent3>
        <a:srgbClr val="71CAE0"/>
      </a:accent3>
      <a:accent4>
        <a:srgbClr val="112D43"/>
      </a:accent4>
      <a:accent5>
        <a:srgbClr val="050F25"/>
      </a:accent5>
      <a:accent6>
        <a:srgbClr val="162D4E"/>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103x355b">
    <a:majorFont>
      <a:latin typeface=""/>
      <a:ea typeface="微软雅黑"/>
      <a:cs typeface=""/>
    </a:majorFont>
    <a:minorFont>
      <a:latin typeface=""/>
      <a:ea typeface="微软雅黑"/>
      <a:cs typeface=""/>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Override>
</file>

<file path=docProps/app.xml><?xml version="1.0" encoding="utf-8"?>
<Properties xmlns="http://schemas.openxmlformats.org/officeDocument/2006/extended-properties" xmlns:vt="http://schemas.openxmlformats.org/officeDocument/2006/docPropsVTypes">
  <TotalTime>636</TotalTime>
  <Words>1241</Words>
  <Application>Microsoft Office PowerPoint</Application>
  <PresentationFormat>宽屏</PresentationFormat>
  <Paragraphs>156</Paragraphs>
  <Slides>19</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宋体</vt:lpstr>
      <vt:lpstr>微软雅黑</vt:lpstr>
      <vt:lpstr>Arial</vt:lpstr>
      <vt:lpstr>Calibri</vt:lpstr>
      <vt:lpstr>Century Gothic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教学说课</dc:title>
  <dc:creator>第一PPT</dc:creator>
  <cp:keywords>www.1ppt.com</cp:keywords>
  <dc:description>www.1ppt.com</dc:description>
  <cp:lastModifiedBy>WU PENG</cp:lastModifiedBy>
  <cp:revision>251</cp:revision>
  <dcterms:created xsi:type="dcterms:W3CDTF">2015-09-05T08:54:00Z</dcterms:created>
  <dcterms:modified xsi:type="dcterms:W3CDTF">2021-04-11T15:32:05Z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